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75"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autoAdjust="0"/>
    <p:restoredTop sz="94660"/>
  </p:normalViewPr>
  <p:slideViewPr>
    <p:cSldViewPr snapToGrid="0">
      <p:cViewPr varScale="1">
        <p:scale>
          <a:sx n="72" d="100"/>
          <a:sy n="72" d="100"/>
        </p:scale>
        <p:origin x="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2:44:03.542"/>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February 17,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7362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February 17,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234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February 17,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08161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February 17,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5260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February 17,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71130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February 17,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915081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February 17,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501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February 17,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575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February 17,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91553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February 17,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40373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February 17,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4468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February 17,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1617149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72"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t.ly/grp3mgnt"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0CC10-FA8A-40F2-AB21-F349EA52B943}"/>
              </a:ext>
            </a:extLst>
          </p:cNvPr>
          <p:cNvSpPr>
            <a:spLocks noGrp="1"/>
          </p:cNvSpPr>
          <p:nvPr>
            <p:ph type="ctrTitle"/>
          </p:nvPr>
        </p:nvSpPr>
        <p:spPr>
          <a:xfrm>
            <a:off x="1016000" y="5755341"/>
            <a:ext cx="10160000" cy="884518"/>
          </a:xfrm>
        </p:spPr>
        <p:txBody>
          <a:bodyPr anchor="t">
            <a:normAutofit/>
          </a:bodyPr>
          <a:lstStyle/>
          <a:p>
            <a:r>
              <a:rPr lang="en-US" dirty="0"/>
              <a:t>MGNT 102 Assignment 2 </a:t>
            </a:r>
          </a:p>
        </p:txBody>
      </p:sp>
      <p:sp>
        <p:nvSpPr>
          <p:cNvPr id="3" name="Subtitle 2">
            <a:extLst>
              <a:ext uri="{FF2B5EF4-FFF2-40B4-BE49-F238E27FC236}">
                <a16:creationId xmlns:a16="http://schemas.microsoft.com/office/drawing/2014/main" id="{374D345A-2A41-450F-BFC0-F67FC71B30F8}"/>
              </a:ext>
            </a:extLst>
          </p:cNvPr>
          <p:cNvSpPr>
            <a:spLocks noGrp="1"/>
          </p:cNvSpPr>
          <p:nvPr>
            <p:ph type="subTitle" idx="1"/>
          </p:nvPr>
        </p:nvSpPr>
        <p:spPr>
          <a:xfrm>
            <a:off x="3227292" y="5149516"/>
            <a:ext cx="5768283" cy="505326"/>
          </a:xfrm>
        </p:spPr>
        <p:txBody>
          <a:bodyPr anchor="b">
            <a:normAutofit fontScale="92500"/>
          </a:bodyPr>
          <a:lstStyle/>
          <a:p>
            <a:pPr>
              <a:lnSpc>
                <a:spcPct val="90000"/>
              </a:lnSpc>
            </a:pPr>
            <a:r>
              <a:rPr lang="en-US" sz="1700" dirty="0"/>
              <a:t>Members : Sheng </a:t>
            </a:r>
            <a:r>
              <a:rPr lang="en-US" sz="1700" dirty="0" err="1"/>
              <a:t>Fatt</a:t>
            </a:r>
            <a:r>
              <a:rPr lang="en-US" sz="1700" dirty="0"/>
              <a:t>, Eugene, Sulabh, Allen, Yu Xian</a:t>
            </a:r>
          </a:p>
        </p:txBody>
      </p:sp>
      <p:pic>
        <p:nvPicPr>
          <p:cNvPr id="6" name="Picture 5" descr="A picture containing tree, flower, plant&#10;&#10;Description automatically generated">
            <a:extLst>
              <a:ext uri="{FF2B5EF4-FFF2-40B4-BE49-F238E27FC236}">
                <a16:creationId xmlns:a16="http://schemas.microsoft.com/office/drawing/2014/main" id="{09E6E1A6-51BC-4C97-90B9-6FD1D20964B4}"/>
              </a:ext>
            </a:extLst>
          </p:cNvPr>
          <p:cNvPicPr>
            <a:picLocks noChangeAspect="1"/>
          </p:cNvPicPr>
          <p:nvPr/>
        </p:nvPicPr>
        <p:blipFill rotWithShape="1">
          <a:blip r:embed="rId2">
            <a:extLst>
              <a:ext uri="{28A0092B-C50C-407E-A947-70E740481C1C}">
                <a14:useLocalDpi xmlns:a14="http://schemas.microsoft.com/office/drawing/2010/main" val="0"/>
              </a:ext>
            </a:extLst>
          </a:blip>
          <a:srcRect t="17356" b="10312"/>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386452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ee, outdoor, plant&#10;&#10;Description automatically generated">
            <a:extLst>
              <a:ext uri="{FF2B5EF4-FFF2-40B4-BE49-F238E27FC236}">
                <a16:creationId xmlns:a16="http://schemas.microsoft.com/office/drawing/2014/main" id="{8F76B6C1-79E7-4F9C-BDE1-2E755DD6A47D}"/>
              </a:ext>
            </a:extLst>
          </p:cNvPr>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1" y="1"/>
            <a:ext cx="12192000" cy="6857999"/>
          </a:xfrm>
          <a:prstGeom prst="rect">
            <a:avLst/>
          </a:prstGeom>
        </p:spPr>
      </p:pic>
      <p:sp useBgFill="1">
        <p:nvSpPr>
          <p:cNvPr id="27" name="Freeform: Shape 26">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1037809" y="1071350"/>
            <a:ext cx="4775162" cy="1475906"/>
          </a:xfrm>
        </p:spPr>
        <p:txBody>
          <a:bodyPr>
            <a:normAutofit/>
          </a:bodyPr>
          <a:lstStyle/>
          <a:p>
            <a:pPr algn="ctr"/>
            <a:r>
              <a:rPr lang="en-US" dirty="0"/>
              <a:t>Short term vs long term</a:t>
            </a:r>
            <a:endParaRPr lang="en-US"/>
          </a:p>
        </p:txBody>
      </p:sp>
      <p:sp>
        <p:nvSpPr>
          <p:cNvPr id="29"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1189319" y="2547257"/>
            <a:ext cx="4458446" cy="3239392"/>
          </a:xfrm>
        </p:spPr>
        <p:txBody>
          <a:bodyPr anchor="ctr">
            <a:normAutofit fontScale="70000" lnSpcReduction="20000"/>
          </a:bodyPr>
          <a:lstStyle/>
          <a:p>
            <a:pPr marL="0" indent="0">
              <a:lnSpc>
                <a:spcPct val="90000"/>
              </a:lnSpc>
              <a:buNone/>
            </a:pPr>
            <a:endParaRPr lang="en-US" sz="1100" dirty="0"/>
          </a:p>
          <a:p>
            <a:pPr>
              <a:lnSpc>
                <a:spcPct val="90000"/>
              </a:lnSpc>
            </a:pPr>
            <a:r>
              <a:rPr lang="en-US" sz="2300" dirty="0"/>
              <a:t>Score 88 vs Singapore 72</a:t>
            </a:r>
          </a:p>
          <a:p>
            <a:pPr>
              <a:lnSpc>
                <a:spcPct val="90000"/>
              </a:lnSpc>
            </a:pPr>
            <a:r>
              <a:rPr lang="en-US" sz="2300" dirty="0"/>
              <a:t>Work for the long term</a:t>
            </a:r>
          </a:p>
          <a:p>
            <a:pPr>
              <a:lnSpc>
                <a:spcPct val="90000"/>
              </a:lnSpc>
            </a:pPr>
            <a:r>
              <a:rPr lang="en-US" sz="2300" dirty="0"/>
              <a:t>Higher rate of investment into R&amp;D</a:t>
            </a:r>
          </a:p>
          <a:p>
            <a:pPr>
              <a:lnSpc>
                <a:spcPct val="90000"/>
              </a:lnSpc>
            </a:pPr>
            <a:r>
              <a:rPr lang="en-US" sz="2300" dirty="0"/>
              <a:t>Steady market growth instead of sudden explosion</a:t>
            </a:r>
          </a:p>
          <a:p>
            <a:pPr>
              <a:lnSpc>
                <a:spcPct val="90000"/>
              </a:lnSpc>
            </a:pPr>
            <a:r>
              <a:rPr lang="en-US" sz="2300" dirty="0"/>
              <a:t>More for durability and the ability to serve generations</a:t>
            </a:r>
          </a:p>
          <a:p>
            <a:pPr>
              <a:lnSpc>
                <a:spcPct val="90000"/>
              </a:lnSpc>
            </a:pPr>
            <a:r>
              <a:rPr lang="en-US" sz="2300" dirty="0"/>
              <a:t>Less focus on quarterly or monthly growth</a:t>
            </a:r>
          </a:p>
          <a:p>
            <a:pPr>
              <a:lnSpc>
                <a:spcPct val="90000"/>
              </a:lnSpc>
            </a:pPr>
            <a:endParaRPr lang="en-US" sz="1100" dirty="0"/>
          </a:p>
          <a:p>
            <a:pPr marL="0" indent="0">
              <a:lnSpc>
                <a:spcPct val="90000"/>
              </a:lnSpc>
              <a:buNone/>
            </a:pPr>
            <a:endParaRPr lang="en-US" sz="1100" dirty="0"/>
          </a:p>
          <a:p>
            <a:pPr marL="0" indent="0">
              <a:lnSpc>
                <a:spcPct val="90000"/>
              </a:lnSpc>
              <a:buNone/>
            </a:pPr>
            <a:endParaRPr lang="en-US" sz="1100" dirty="0"/>
          </a:p>
          <a:p>
            <a:pPr marL="0" indent="0">
              <a:lnSpc>
                <a:spcPct val="90000"/>
              </a:lnSpc>
              <a:buNone/>
            </a:pPr>
            <a:r>
              <a:rPr lang="en-US" sz="1100" b="0" i="0" dirty="0">
                <a:effectLst/>
                <a:latin typeface="Open Sans"/>
              </a:rPr>
              <a:t>(Country Comparison - Hofstede Insights, 2021)</a:t>
            </a:r>
            <a:endParaRPr lang="en-US" sz="1100" dirty="0"/>
          </a:p>
          <a:p>
            <a:pPr marL="0" indent="0">
              <a:lnSpc>
                <a:spcPct val="90000"/>
              </a:lnSpc>
              <a:buNone/>
            </a:pPr>
            <a:endParaRPr lang="en-US" sz="1100" dirty="0"/>
          </a:p>
          <a:p>
            <a:pPr marL="0" indent="0">
              <a:lnSpc>
                <a:spcPct val="90000"/>
              </a:lnSpc>
              <a:buNone/>
            </a:pPr>
            <a:endParaRPr lang="en-US" sz="1100" dirty="0"/>
          </a:p>
        </p:txBody>
      </p:sp>
    </p:spTree>
    <p:extLst>
      <p:ext uri="{BB962C8B-B14F-4D97-AF65-F5344CB8AC3E}">
        <p14:creationId xmlns:p14="http://schemas.microsoft.com/office/powerpoint/2010/main" val="2875516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BA58E7-9A9C-4C81-A025-88F5595B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AD1FD00-072F-41B1-A5C3-D9E51FFF2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768629"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686411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66262" y="1643128"/>
                  <a:pt x="5596112" y="1636968"/>
                </a:cubicBezTo>
                <a:cubicBezTo>
                  <a:pt x="5561981" y="1612826"/>
                  <a:pt x="5429171" y="1655721"/>
                  <a:pt x="5388466" y="1653195"/>
                </a:cubicBezTo>
                <a:cubicBezTo>
                  <a:pt x="5288041" y="1668530"/>
                  <a:pt x="5074771" y="1739921"/>
                  <a:pt x="4945936" y="1713743"/>
                </a:cubicBezTo>
                <a:cubicBezTo>
                  <a:pt x="4914142" y="1717597"/>
                  <a:pt x="4870655" y="1726609"/>
                  <a:pt x="4851784" y="1726895"/>
                </a:cubicBezTo>
                <a:lnTo>
                  <a:pt x="4789844" y="1730706"/>
                </a:lnTo>
                <a:lnTo>
                  <a:pt x="4686411" y="1771811"/>
                </a:lnTo>
                <a:cubicBezTo>
                  <a:pt x="4633697"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28929" y="1938226"/>
                </a:lnTo>
                <a:lnTo>
                  <a:pt x="3091363" y="1929171"/>
                </a:lnTo>
                <a:cubicBezTo>
                  <a:pt x="3071584" y="1922993"/>
                  <a:pt x="3080878" y="1929976"/>
                  <a:pt x="3038835" y="1920210"/>
                </a:cubicBezTo>
                <a:cubicBezTo>
                  <a:pt x="3011900" y="1947086"/>
                  <a:pt x="2967972" y="1927319"/>
                  <a:pt x="2897201" y="1926772"/>
                </a:cubicBezTo>
                <a:lnTo>
                  <a:pt x="2731503" y="1931749"/>
                </a:lnTo>
                <a:cubicBezTo>
                  <a:pt x="2675328" y="1937888"/>
                  <a:pt x="2629596" y="1956920"/>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93437" y="1790584"/>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39976" y="1793141"/>
                  <a:pt x="883960" y="1803336"/>
                </a:cubicBezTo>
                <a:cubicBezTo>
                  <a:pt x="831931" y="177181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1050879" y="609601"/>
            <a:ext cx="6001356" cy="1216024"/>
          </a:xfrm>
        </p:spPr>
        <p:txBody>
          <a:bodyPr>
            <a:normAutofit/>
          </a:bodyPr>
          <a:lstStyle/>
          <a:p>
            <a:r>
              <a:rPr lang="en-US" dirty="0"/>
              <a:t>Indulgence vs restraint</a:t>
            </a:r>
          </a:p>
        </p:txBody>
      </p:sp>
      <p:sp>
        <p:nvSpPr>
          <p:cNvPr id="14" name="Freeform: Shape 13">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1050879" y="2205318"/>
            <a:ext cx="5834015" cy="4049059"/>
          </a:xfrm>
        </p:spPr>
        <p:txBody>
          <a:bodyPr>
            <a:normAutofit/>
          </a:bodyPr>
          <a:lstStyle/>
          <a:p>
            <a:pPr marL="0" indent="0">
              <a:lnSpc>
                <a:spcPct val="90000"/>
              </a:lnSpc>
              <a:buNone/>
            </a:pPr>
            <a:endParaRPr lang="en-US" sz="1900" dirty="0"/>
          </a:p>
          <a:p>
            <a:pPr>
              <a:lnSpc>
                <a:spcPct val="90000"/>
              </a:lnSpc>
            </a:pPr>
            <a:r>
              <a:rPr lang="en-US" sz="1900" dirty="0"/>
              <a:t>Score 42 vs Singapore 46</a:t>
            </a:r>
          </a:p>
          <a:p>
            <a:pPr>
              <a:lnSpc>
                <a:spcPct val="90000"/>
              </a:lnSpc>
            </a:pPr>
            <a:r>
              <a:rPr lang="en-US" sz="1900" dirty="0"/>
              <a:t>Not much emphasis on leisure </a:t>
            </a:r>
          </a:p>
          <a:p>
            <a:pPr>
              <a:lnSpc>
                <a:spcPct val="90000"/>
              </a:lnSpc>
            </a:pPr>
            <a:r>
              <a:rPr lang="en-US" sz="1900" dirty="0"/>
              <a:t>Controls desires </a:t>
            </a:r>
          </a:p>
          <a:p>
            <a:pPr>
              <a:lnSpc>
                <a:spcPct val="90000"/>
              </a:lnSpc>
            </a:pPr>
            <a:r>
              <a:rPr lang="en-US" sz="1900" dirty="0"/>
              <a:t>Restrained by social norms</a:t>
            </a:r>
          </a:p>
          <a:p>
            <a:pPr>
              <a:lnSpc>
                <a:spcPct val="90000"/>
              </a:lnSpc>
            </a:pPr>
            <a:r>
              <a:rPr lang="en-US" sz="1900" dirty="0"/>
              <a:t>Due to drive for excellence, people constantly think they need to work overtime to get desired results, hence less priority is put on ‘having fun’</a:t>
            </a:r>
          </a:p>
          <a:p>
            <a:pPr marL="0" indent="0">
              <a:lnSpc>
                <a:spcPct val="90000"/>
              </a:lnSpc>
              <a:buNone/>
            </a:pPr>
            <a:endParaRPr lang="en-US" sz="1900" dirty="0"/>
          </a:p>
          <a:p>
            <a:pPr marL="0" indent="0">
              <a:lnSpc>
                <a:spcPct val="90000"/>
              </a:lnSpc>
              <a:buNone/>
            </a:pPr>
            <a:endParaRPr lang="en-US" sz="1900" dirty="0"/>
          </a:p>
          <a:p>
            <a:pPr marL="0" indent="0">
              <a:lnSpc>
                <a:spcPct val="90000"/>
              </a:lnSpc>
              <a:buNone/>
            </a:pPr>
            <a:r>
              <a:rPr lang="en-US" sz="1900" b="0" i="0" dirty="0">
                <a:effectLst/>
                <a:latin typeface="Open Sans"/>
              </a:rPr>
              <a:t>(Country Comparison - Hofstede Insights, 2021)</a:t>
            </a:r>
            <a:endParaRPr lang="en-US" sz="1900" dirty="0"/>
          </a:p>
          <a:p>
            <a:pPr marL="0" indent="0">
              <a:lnSpc>
                <a:spcPct val="90000"/>
              </a:lnSpc>
              <a:buNone/>
            </a:pPr>
            <a:endParaRPr lang="en-US" sz="1900" dirty="0"/>
          </a:p>
          <a:p>
            <a:pPr marL="0" indent="0">
              <a:lnSpc>
                <a:spcPct val="90000"/>
              </a:lnSpc>
              <a:buNone/>
            </a:pPr>
            <a:endParaRPr lang="en-US" sz="1900" dirty="0"/>
          </a:p>
        </p:txBody>
      </p:sp>
      <p:sp>
        <p:nvSpPr>
          <p:cNvPr id="16" name="Freeform: Shape 15">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4000" y="753529"/>
            <a:ext cx="4010943" cy="535094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sky, outdoor, grass, stone&#10;&#10;Description automatically generated">
            <a:extLst>
              <a:ext uri="{FF2B5EF4-FFF2-40B4-BE49-F238E27FC236}">
                <a16:creationId xmlns:a16="http://schemas.microsoft.com/office/drawing/2014/main" id="{6425BA1F-16E7-45EF-8A99-471AA9A5CE1D}"/>
              </a:ext>
            </a:extLst>
          </p:cNvPr>
          <p:cNvPicPr>
            <a:picLocks noChangeAspect="1"/>
          </p:cNvPicPr>
          <p:nvPr/>
        </p:nvPicPr>
        <p:blipFill rotWithShape="1">
          <a:blip r:embed="rId2">
            <a:extLst>
              <a:ext uri="{28A0092B-C50C-407E-A947-70E740481C1C}">
                <a14:useLocalDpi xmlns:a14="http://schemas.microsoft.com/office/drawing/2010/main" val="0"/>
              </a:ext>
            </a:extLst>
          </a:blip>
          <a:srcRect l="15598" r="29455"/>
          <a:stretch/>
        </p:blipFill>
        <p:spPr>
          <a:xfrm>
            <a:off x="7559508" y="914394"/>
            <a:ext cx="3684567" cy="5029208"/>
          </a:xfrm>
          <a:prstGeom prst="rect">
            <a:avLst/>
          </a:prstGeom>
        </p:spPr>
      </p:pic>
    </p:spTree>
    <p:extLst>
      <p:ext uri="{BB962C8B-B14F-4D97-AF65-F5344CB8AC3E}">
        <p14:creationId xmlns:p14="http://schemas.microsoft.com/office/powerpoint/2010/main" val="380946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D20437-C88A-4F45-9C6D-DA32B29A4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01123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outdoor&#10;&#10;Description automatically generated">
            <a:extLst>
              <a:ext uri="{FF2B5EF4-FFF2-40B4-BE49-F238E27FC236}">
                <a16:creationId xmlns:a16="http://schemas.microsoft.com/office/drawing/2014/main" id="{159798C8-ED8A-452A-96D8-9444CB4FF209}"/>
              </a:ext>
            </a:extLst>
          </p:cNvPr>
          <p:cNvPicPr>
            <a:picLocks noChangeAspect="1"/>
          </p:cNvPicPr>
          <p:nvPr/>
        </p:nvPicPr>
        <p:blipFill rotWithShape="1">
          <a:blip r:embed="rId2">
            <a:extLst>
              <a:ext uri="{28A0092B-C50C-407E-A947-70E740481C1C}">
                <a14:useLocalDpi xmlns:a14="http://schemas.microsoft.com/office/drawing/2010/main" val="0"/>
              </a:ext>
            </a:extLst>
          </a:blip>
          <a:srcRect t="29954" b="32245"/>
          <a:stretch/>
        </p:blipFill>
        <p:spPr>
          <a:xfrm>
            <a:off x="6136994" y="12"/>
            <a:ext cx="6055017" cy="3428999"/>
          </a:xfrm>
          <a:custGeom>
            <a:avLst/>
            <a:gdLst/>
            <a:ahLst/>
            <a:cxnLst/>
            <a:rect l="l" t="t" r="r" b="b"/>
            <a:pathLst>
              <a:path w="6055017" h="3428999">
                <a:moveTo>
                  <a:pt x="711944" y="0"/>
                </a:moveTo>
                <a:lnTo>
                  <a:pt x="6055017" y="0"/>
                </a:lnTo>
                <a:lnTo>
                  <a:pt x="6055017"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p:spPr>
      </p:pic>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1050879" y="609601"/>
            <a:ext cx="5083221" cy="1216024"/>
          </a:xfrm>
        </p:spPr>
        <p:txBody>
          <a:bodyPr>
            <a:normAutofit/>
          </a:bodyPr>
          <a:lstStyle/>
          <a:p>
            <a:r>
              <a:rPr lang="en-US" dirty="0"/>
              <a:t>Negotiation styles</a:t>
            </a:r>
          </a:p>
        </p:txBody>
      </p:sp>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1050879" y="2147357"/>
            <a:ext cx="4554791" cy="4107020"/>
          </a:xfrm>
        </p:spPr>
        <p:txBody>
          <a:bodyPr>
            <a:normAutofit/>
          </a:bodyPr>
          <a:lstStyle/>
          <a:p>
            <a:pPr marL="0" indent="0">
              <a:buNone/>
            </a:pPr>
            <a:endParaRPr lang="en-US" dirty="0"/>
          </a:p>
          <a:p>
            <a:r>
              <a:rPr lang="en-US" dirty="0"/>
              <a:t>Avoidance</a:t>
            </a:r>
          </a:p>
          <a:p>
            <a:r>
              <a:rPr lang="en-US" dirty="0"/>
              <a:t>Competing</a:t>
            </a:r>
          </a:p>
          <a:p>
            <a:r>
              <a:rPr lang="en-US" dirty="0"/>
              <a:t>Collaborating</a:t>
            </a:r>
          </a:p>
          <a:p>
            <a:r>
              <a:rPr lang="en-US" dirty="0"/>
              <a:t>Accommodating</a:t>
            </a:r>
          </a:p>
          <a:p>
            <a:r>
              <a:rPr lang="en-US" dirty="0"/>
              <a:t>Compromising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descr="A picture containing outdoor, walking, street, people&#10;&#10;Description automatically generated">
            <a:extLst>
              <a:ext uri="{FF2B5EF4-FFF2-40B4-BE49-F238E27FC236}">
                <a16:creationId xmlns:a16="http://schemas.microsoft.com/office/drawing/2014/main" id="{349962D1-A8AF-461F-A3D7-8ADDD443AA94}"/>
              </a:ext>
            </a:extLst>
          </p:cNvPr>
          <p:cNvPicPr>
            <a:picLocks noChangeAspect="1"/>
          </p:cNvPicPr>
          <p:nvPr/>
        </p:nvPicPr>
        <p:blipFill rotWithShape="1">
          <a:blip r:embed="rId3">
            <a:extLst>
              <a:ext uri="{28A0092B-C50C-407E-A947-70E740481C1C}">
                <a14:useLocalDpi xmlns:a14="http://schemas.microsoft.com/office/drawing/2010/main" val="0"/>
              </a:ext>
            </a:extLst>
          </a:blip>
          <a:srcRect t="614" b="12848"/>
          <a:stretch/>
        </p:blipFill>
        <p:spPr>
          <a:xfrm>
            <a:off x="6095990" y="3428989"/>
            <a:ext cx="6096000" cy="3429000"/>
          </a:xfrm>
          <a:custGeom>
            <a:avLst/>
            <a:gdLst/>
            <a:ahLst/>
            <a:cxnLst/>
            <a:rect l="l" t="t" r="r" b="b"/>
            <a:pathLst>
              <a:path w="6096000" h="3429000">
                <a:moveTo>
                  <a:pt x="73290" y="0"/>
                </a:moveTo>
                <a:lnTo>
                  <a:pt x="6096000" y="0"/>
                </a:lnTo>
                <a:lnTo>
                  <a:pt x="6096000"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p:spPr>
      </p:pic>
    </p:spTree>
    <p:extLst>
      <p:ext uri="{BB962C8B-B14F-4D97-AF65-F5344CB8AC3E}">
        <p14:creationId xmlns:p14="http://schemas.microsoft.com/office/powerpoint/2010/main" val="3470422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41F680-B18F-481A-8D6E-9FD77379E8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76"/>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5282647" y="609601"/>
            <a:ext cx="5826631" cy="1216024"/>
          </a:xfrm>
        </p:spPr>
        <p:txBody>
          <a:bodyPr>
            <a:normAutofit/>
          </a:bodyPr>
          <a:lstStyle/>
          <a:p>
            <a:r>
              <a:rPr lang="en-US"/>
              <a:t>Avoidance</a:t>
            </a:r>
            <a:endParaRPr lang="en-US" dirty="0"/>
          </a:p>
        </p:txBody>
      </p:sp>
      <p:sp>
        <p:nvSpPr>
          <p:cNvPr id="12" name="Freeform: Shape 11">
            <a:extLst>
              <a:ext uri="{FF2B5EF4-FFF2-40B4-BE49-F238E27FC236}">
                <a16:creationId xmlns:a16="http://schemas.microsoft.com/office/drawing/2014/main" id="{F74CA6A1-199E-4E0D-BF66-A552C7E59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82301" cy="4882103"/>
          </a:xfrm>
          <a:custGeom>
            <a:avLst/>
            <a:gdLst>
              <a:gd name="connsiteX0" fmla="*/ 0 w 4882301"/>
              <a:gd name="connsiteY0" fmla="*/ 0 h 4882103"/>
              <a:gd name="connsiteX1" fmla="*/ 3905841 w 4882301"/>
              <a:gd name="connsiteY1" fmla="*/ 0 h 4882103"/>
              <a:gd name="connsiteX2" fmla="*/ 4882301 w 4882301"/>
              <a:gd name="connsiteY2" fmla="*/ 0 h 4882103"/>
              <a:gd name="connsiteX3" fmla="*/ 4871664 w 4882301"/>
              <a:gd name="connsiteY3" fmla="*/ 12164 h 4882103"/>
              <a:gd name="connsiteX4" fmla="*/ 4845255 w 4882301"/>
              <a:gd name="connsiteY4" fmla="*/ 53786 h 4882103"/>
              <a:gd name="connsiteX5" fmla="*/ 4832975 w 4882301"/>
              <a:gd name="connsiteY5" fmla="*/ 71441 h 4882103"/>
              <a:gd name="connsiteX6" fmla="*/ 4817370 w 4882301"/>
              <a:gd name="connsiteY6" fmla="*/ 80005 h 4882103"/>
              <a:gd name="connsiteX7" fmla="*/ 4809347 w 4882301"/>
              <a:gd name="connsiteY7" fmla="*/ 76230 h 4882103"/>
              <a:gd name="connsiteX8" fmla="*/ 4801782 w 4882301"/>
              <a:gd name="connsiteY8" fmla="*/ 84878 h 4882103"/>
              <a:gd name="connsiteX9" fmla="*/ 4798715 w 4882301"/>
              <a:gd name="connsiteY9" fmla="*/ 85797 h 4882103"/>
              <a:gd name="connsiteX10" fmla="*/ 4782182 w 4882301"/>
              <a:gd name="connsiteY10" fmla="*/ 92450 h 4882103"/>
              <a:gd name="connsiteX11" fmla="*/ 4773099 w 4882301"/>
              <a:gd name="connsiteY11" fmla="*/ 140971 h 4882103"/>
              <a:gd name="connsiteX12" fmla="*/ 4740360 w 4882301"/>
              <a:gd name="connsiteY12" fmla="*/ 172435 h 4882103"/>
              <a:gd name="connsiteX13" fmla="*/ 4736950 w 4882301"/>
              <a:gd name="connsiteY13" fmla="*/ 178679 h 4882103"/>
              <a:gd name="connsiteX14" fmla="*/ 4735838 w 4882301"/>
              <a:gd name="connsiteY14" fmla="*/ 185572 h 4882103"/>
              <a:gd name="connsiteX15" fmla="*/ 4734185 w 4882301"/>
              <a:gd name="connsiteY15" fmla="*/ 183735 h 4882103"/>
              <a:gd name="connsiteX16" fmla="*/ 4718018 w 4882301"/>
              <a:gd name="connsiteY16" fmla="*/ 213327 h 4882103"/>
              <a:gd name="connsiteX17" fmla="*/ 4688939 w 4882301"/>
              <a:gd name="connsiteY17" fmla="*/ 250886 h 4882103"/>
              <a:gd name="connsiteX18" fmla="*/ 4674425 w 4882301"/>
              <a:gd name="connsiteY18" fmla="*/ 272754 h 4882103"/>
              <a:gd name="connsiteX19" fmla="*/ 4675557 w 4882301"/>
              <a:gd name="connsiteY19" fmla="*/ 274827 h 4882103"/>
              <a:gd name="connsiteX20" fmla="*/ 4654479 w 4882301"/>
              <a:gd name="connsiteY20" fmla="*/ 396503 h 4882103"/>
              <a:gd name="connsiteX21" fmla="*/ 4590538 w 4882301"/>
              <a:gd name="connsiteY21" fmla="*/ 520441 h 4882103"/>
              <a:gd name="connsiteX22" fmla="*/ 4594889 w 4882301"/>
              <a:gd name="connsiteY22" fmla="*/ 537296 h 4882103"/>
              <a:gd name="connsiteX23" fmla="*/ 4594233 w 4882301"/>
              <a:gd name="connsiteY23" fmla="*/ 553255 h 4882103"/>
              <a:gd name="connsiteX24" fmla="*/ 4592486 w 4882301"/>
              <a:gd name="connsiteY24" fmla="*/ 554301 h 4882103"/>
              <a:gd name="connsiteX25" fmla="*/ 4586772 w 4882301"/>
              <a:gd name="connsiteY25" fmla="*/ 570157 h 4882103"/>
              <a:gd name="connsiteX26" fmla="*/ 4588850 w 4882301"/>
              <a:gd name="connsiteY26" fmla="*/ 575443 h 4882103"/>
              <a:gd name="connsiteX27" fmla="*/ 4585973 w 4882301"/>
              <a:gd name="connsiteY27" fmla="*/ 586891 h 4882103"/>
              <a:gd name="connsiteX28" fmla="*/ 4583120 w 4882301"/>
              <a:gd name="connsiteY28" fmla="*/ 610976 h 4882103"/>
              <a:gd name="connsiteX29" fmla="*/ 4579947 w 4882301"/>
              <a:gd name="connsiteY29" fmla="*/ 614045 h 4882103"/>
              <a:gd name="connsiteX30" fmla="*/ 4571535 w 4882301"/>
              <a:gd name="connsiteY30" fmla="*/ 648134 h 4882103"/>
              <a:gd name="connsiteX31" fmla="*/ 4570168 w 4882301"/>
              <a:gd name="connsiteY31" fmla="*/ 647920 h 4882103"/>
              <a:gd name="connsiteX32" fmla="*/ 4562329 w 4882301"/>
              <a:gd name="connsiteY32" fmla="*/ 654549 h 4882103"/>
              <a:gd name="connsiteX33" fmla="*/ 4550201 w 4882301"/>
              <a:gd name="connsiteY33" fmla="*/ 668771 h 4882103"/>
              <a:gd name="connsiteX34" fmla="*/ 4506750 w 4882301"/>
              <a:gd name="connsiteY34" fmla="*/ 693120 h 4882103"/>
              <a:gd name="connsiteX35" fmla="*/ 4501638 w 4882301"/>
              <a:gd name="connsiteY35" fmla="*/ 713469 h 4882103"/>
              <a:gd name="connsiteX36" fmla="*/ 4484999 w 4882301"/>
              <a:gd name="connsiteY36" fmla="*/ 723668 h 4882103"/>
              <a:gd name="connsiteX37" fmla="*/ 4431193 w 4882301"/>
              <a:gd name="connsiteY37" fmla="*/ 747977 h 4882103"/>
              <a:gd name="connsiteX38" fmla="*/ 4368110 w 4882301"/>
              <a:gd name="connsiteY38" fmla="*/ 781955 h 4882103"/>
              <a:gd name="connsiteX39" fmla="*/ 4308331 w 4882301"/>
              <a:gd name="connsiteY39" fmla="*/ 821385 h 4882103"/>
              <a:gd name="connsiteX40" fmla="*/ 4246095 w 4882301"/>
              <a:gd name="connsiteY40" fmla="*/ 838398 h 4882103"/>
              <a:gd name="connsiteX41" fmla="*/ 4201655 w 4882301"/>
              <a:gd name="connsiteY41" fmla="*/ 866799 h 4882103"/>
              <a:gd name="connsiteX42" fmla="*/ 4135014 w 4882301"/>
              <a:gd name="connsiteY42" fmla="*/ 878860 h 4882103"/>
              <a:gd name="connsiteX43" fmla="*/ 4113878 w 4882301"/>
              <a:gd name="connsiteY43" fmla="*/ 890438 h 4882103"/>
              <a:gd name="connsiteX44" fmla="*/ 4101093 w 4882301"/>
              <a:gd name="connsiteY44" fmla="*/ 895083 h 4882103"/>
              <a:gd name="connsiteX45" fmla="*/ 4099328 w 4882301"/>
              <a:gd name="connsiteY45" fmla="*/ 894380 h 4882103"/>
              <a:gd name="connsiteX46" fmla="*/ 4076403 w 4882301"/>
              <a:gd name="connsiteY46" fmla="*/ 929195 h 4882103"/>
              <a:gd name="connsiteX47" fmla="*/ 4071099 w 4882301"/>
              <a:gd name="connsiteY47" fmla="*/ 931504 h 4882103"/>
              <a:gd name="connsiteX48" fmla="*/ 4059044 w 4882301"/>
              <a:gd name="connsiteY48" fmla="*/ 957158 h 4882103"/>
              <a:gd name="connsiteX49" fmla="*/ 4051275 w 4882301"/>
              <a:gd name="connsiteY49" fmla="*/ 968833 h 4882103"/>
              <a:gd name="connsiteX50" fmla="*/ 4052262 w 4882301"/>
              <a:gd name="connsiteY50" fmla="*/ 975389 h 4882103"/>
              <a:gd name="connsiteX51" fmla="*/ 4039178 w 4882301"/>
              <a:gd name="connsiteY51" fmla="*/ 990967 h 4882103"/>
              <a:gd name="connsiteX52" fmla="*/ 4036476 w 4882301"/>
              <a:gd name="connsiteY52" fmla="*/ 991528 h 4882103"/>
              <a:gd name="connsiteX53" fmla="*/ 4030147 w 4882301"/>
              <a:gd name="connsiteY53" fmla="*/ 1008949 h 4882103"/>
              <a:gd name="connsiteX54" fmla="*/ 3791175 w 4882301"/>
              <a:gd name="connsiteY54" fmla="*/ 1112745 h 4882103"/>
              <a:gd name="connsiteX55" fmla="*/ 3468633 w 4882301"/>
              <a:gd name="connsiteY55" fmla="*/ 1357372 h 4882103"/>
              <a:gd name="connsiteX56" fmla="*/ 2349444 w 4882301"/>
              <a:gd name="connsiteY56" fmla="*/ 2665454 h 4882103"/>
              <a:gd name="connsiteX57" fmla="*/ 1644590 w 4882301"/>
              <a:gd name="connsiteY57" fmla="*/ 3444154 h 4882103"/>
              <a:gd name="connsiteX58" fmla="*/ 1250698 w 4882301"/>
              <a:gd name="connsiteY58" fmla="*/ 3827834 h 4882103"/>
              <a:gd name="connsiteX59" fmla="*/ 1131871 w 4882301"/>
              <a:gd name="connsiteY59" fmla="*/ 4121318 h 4882103"/>
              <a:gd name="connsiteX60" fmla="*/ 1051679 w 4882301"/>
              <a:gd name="connsiteY60" fmla="*/ 4348389 h 4882103"/>
              <a:gd name="connsiteX61" fmla="*/ 906982 w 4882301"/>
              <a:gd name="connsiteY61" fmla="*/ 4531597 h 4882103"/>
              <a:gd name="connsiteX62" fmla="*/ 801199 w 4882301"/>
              <a:gd name="connsiteY62" fmla="*/ 4594289 h 4882103"/>
              <a:gd name="connsiteX63" fmla="*/ 799572 w 4882301"/>
              <a:gd name="connsiteY63" fmla="*/ 4616434 h 4882103"/>
              <a:gd name="connsiteX64" fmla="*/ 793361 w 4882301"/>
              <a:gd name="connsiteY64" fmla="*/ 4632413 h 4882103"/>
              <a:gd name="connsiteX65" fmla="*/ 791288 w 4882301"/>
              <a:gd name="connsiteY65" fmla="*/ 4631684 h 4882103"/>
              <a:gd name="connsiteX66" fmla="*/ 780168 w 4882301"/>
              <a:gd name="connsiteY66" fmla="*/ 4642277 h 4882103"/>
              <a:gd name="connsiteX67" fmla="*/ 780355 w 4882301"/>
              <a:gd name="connsiteY67" fmla="*/ 4649968 h 4882103"/>
              <a:gd name="connsiteX68" fmla="*/ 773547 w 4882301"/>
              <a:gd name="connsiteY68" fmla="*/ 4658922 h 4882103"/>
              <a:gd name="connsiteX69" fmla="*/ 712980 w 4882301"/>
              <a:gd name="connsiteY69" fmla="*/ 4687109 h 4882103"/>
              <a:gd name="connsiteX70" fmla="*/ 658998 w 4882301"/>
              <a:gd name="connsiteY70" fmla="*/ 4687168 h 4882103"/>
              <a:gd name="connsiteX71" fmla="*/ 599809 w 4882301"/>
              <a:gd name="connsiteY71" fmla="*/ 4705379 h 4882103"/>
              <a:gd name="connsiteX72" fmla="*/ 558586 w 4882301"/>
              <a:gd name="connsiteY72" fmla="*/ 4701679 h 4882103"/>
              <a:gd name="connsiteX73" fmla="*/ 476867 w 4882301"/>
              <a:gd name="connsiteY73" fmla="*/ 4703401 h 4882103"/>
              <a:gd name="connsiteX74" fmla="*/ 397404 w 4882301"/>
              <a:gd name="connsiteY74" fmla="*/ 4711420 h 4882103"/>
              <a:gd name="connsiteX75" fmla="*/ 369335 w 4882301"/>
              <a:gd name="connsiteY75" fmla="*/ 4717390 h 4882103"/>
              <a:gd name="connsiteX76" fmla="*/ 316209 w 4882301"/>
              <a:gd name="connsiteY76" fmla="*/ 4714515 h 4882103"/>
              <a:gd name="connsiteX77" fmla="*/ 262859 w 4882301"/>
              <a:gd name="connsiteY77" fmla="*/ 4724281 h 4882103"/>
              <a:gd name="connsiteX78" fmla="*/ 219683 w 4882301"/>
              <a:gd name="connsiteY78" fmla="*/ 4732893 h 4882103"/>
              <a:gd name="connsiteX79" fmla="*/ 181299 w 4882301"/>
              <a:gd name="connsiteY79" fmla="*/ 4733057 h 4882103"/>
              <a:gd name="connsiteX80" fmla="*/ 158273 w 4882301"/>
              <a:gd name="connsiteY80" fmla="*/ 4732813 h 4882103"/>
              <a:gd name="connsiteX81" fmla="*/ 99338 w 4882301"/>
              <a:gd name="connsiteY81" fmla="*/ 4777324 h 4882103"/>
              <a:gd name="connsiteX82" fmla="*/ 22026 w 4882301"/>
              <a:gd name="connsiteY82" fmla="*/ 4864170 h 4882103"/>
              <a:gd name="connsiteX83" fmla="*/ 11819 w 4882301"/>
              <a:gd name="connsiteY83" fmla="*/ 4882103 h 4882103"/>
              <a:gd name="connsiteX84" fmla="*/ 0 w 4882301"/>
              <a:gd name="connsiteY84" fmla="*/ 4879437 h 488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82301" h="4882103">
                <a:moveTo>
                  <a:pt x="0" y="0"/>
                </a:moveTo>
                <a:lnTo>
                  <a:pt x="3905841" y="0"/>
                </a:lnTo>
                <a:lnTo>
                  <a:pt x="4882301" y="0"/>
                </a:lnTo>
                <a:lnTo>
                  <a:pt x="4871664" y="12164"/>
                </a:lnTo>
                <a:cubicBezTo>
                  <a:pt x="4858538" y="24444"/>
                  <a:pt x="4845228" y="35473"/>
                  <a:pt x="4845255" y="53786"/>
                </a:cubicBezTo>
                <a:cubicBezTo>
                  <a:pt x="4842155" y="61666"/>
                  <a:pt x="4837910" y="67273"/>
                  <a:pt x="4832975" y="71441"/>
                </a:cubicBezTo>
                <a:lnTo>
                  <a:pt x="4817370" y="80005"/>
                </a:lnTo>
                <a:lnTo>
                  <a:pt x="4809347" y="76230"/>
                </a:lnTo>
                <a:lnTo>
                  <a:pt x="4801782" y="84878"/>
                </a:lnTo>
                <a:lnTo>
                  <a:pt x="4798715" y="85797"/>
                </a:lnTo>
                <a:cubicBezTo>
                  <a:pt x="4792836" y="87519"/>
                  <a:pt x="4787173" y="89462"/>
                  <a:pt x="4782182" y="92450"/>
                </a:cubicBezTo>
                <a:cubicBezTo>
                  <a:pt x="4808432" y="122655"/>
                  <a:pt x="4744060" y="122852"/>
                  <a:pt x="4773099" y="140971"/>
                </a:cubicBezTo>
                <a:cubicBezTo>
                  <a:pt x="4750244" y="162644"/>
                  <a:pt x="4783879" y="174205"/>
                  <a:pt x="4740360" y="172435"/>
                </a:cubicBezTo>
                <a:lnTo>
                  <a:pt x="4736950" y="178679"/>
                </a:lnTo>
                <a:lnTo>
                  <a:pt x="4735838" y="185572"/>
                </a:lnTo>
                <a:cubicBezTo>
                  <a:pt x="4735287" y="184960"/>
                  <a:pt x="4734736" y="184347"/>
                  <a:pt x="4734185" y="183735"/>
                </a:cubicBezTo>
                <a:lnTo>
                  <a:pt x="4718018" y="213327"/>
                </a:lnTo>
                <a:cubicBezTo>
                  <a:pt x="4708900" y="226131"/>
                  <a:pt x="4698659" y="238379"/>
                  <a:pt x="4688939" y="250886"/>
                </a:cubicBezTo>
                <a:lnTo>
                  <a:pt x="4674425" y="272754"/>
                </a:lnTo>
                <a:lnTo>
                  <a:pt x="4675557" y="274827"/>
                </a:lnTo>
                <a:cubicBezTo>
                  <a:pt x="4692733" y="317553"/>
                  <a:pt x="4690330" y="399012"/>
                  <a:pt x="4654479" y="396503"/>
                </a:cubicBezTo>
                <a:cubicBezTo>
                  <a:pt x="4629917" y="439743"/>
                  <a:pt x="4630394" y="492844"/>
                  <a:pt x="4590538" y="520441"/>
                </a:cubicBezTo>
                <a:cubicBezTo>
                  <a:pt x="4593060" y="526025"/>
                  <a:pt x="4594396" y="531656"/>
                  <a:pt x="4594889" y="537296"/>
                </a:cubicBezTo>
                <a:lnTo>
                  <a:pt x="4594233" y="553255"/>
                </a:lnTo>
                <a:lnTo>
                  <a:pt x="4592486" y="554301"/>
                </a:lnTo>
                <a:cubicBezTo>
                  <a:pt x="4587288" y="560504"/>
                  <a:pt x="4586135" y="565587"/>
                  <a:pt x="4586772" y="570157"/>
                </a:cubicBezTo>
                <a:lnTo>
                  <a:pt x="4588850" y="575443"/>
                </a:lnTo>
                <a:lnTo>
                  <a:pt x="4585973" y="586891"/>
                </a:lnTo>
                <a:lnTo>
                  <a:pt x="4583120" y="610976"/>
                </a:lnTo>
                <a:lnTo>
                  <a:pt x="4579947" y="614045"/>
                </a:lnTo>
                <a:lnTo>
                  <a:pt x="4571535" y="648134"/>
                </a:lnTo>
                <a:lnTo>
                  <a:pt x="4570168" y="647920"/>
                </a:lnTo>
                <a:cubicBezTo>
                  <a:pt x="4566910" y="648223"/>
                  <a:pt x="4564144" y="649910"/>
                  <a:pt x="4562329" y="654549"/>
                </a:cubicBezTo>
                <a:cubicBezTo>
                  <a:pt x="4546774" y="637433"/>
                  <a:pt x="4554179" y="653583"/>
                  <a:pt x="4550201" y="668771"/>
                </a:cubicBezTo>
                <a:cubicBezTo>
                  <a:pt x="4525156" y="645580"/>
                  <a:pt x="4524937" y="694757"/>
                  <a:pt x="4506750" y="693120"/>
                </a:cubicBezTo>
                <a:lnTo>
                  <a:pt x="4501638" y="713469"/>
                </a:lnTo>
                <a:lnTo>
                  <a:pt x="4484999" y="723668"/>
                </a:lnTo>
                <a:cubicBezTo>
                  <a:pt x="4467842" y="731103"/>
                  <a:pt x="4449426" y="737866"/>
                  <a:pt x="4431193" y="747977"/>
                </a:cubicBezTo>
                <a:cubicBezTo>
                  <a:pt x="4393455" y="760072"/>
                  <a:pt x="4397875" y="773457"/>
                  <a:pt x="4368110" y="781955"/>
                </a:cubicBezTo>
                <a:lnTo>
                  <a:pt x="4308331" y="821385"/>
                </a:lnTo>
                <a:lnTo>
                  <a:pt x="4246095" y="838398"/>
                </a:lnTo>
                <a:lnTo>
                  <a:pt x="4201655" y="866799"/>
                </a:lnTo>
                <a:cubicBezTo>
                  <a:pt x="4177801" y="858770"/>
                  <a:pt x="4160718" y="913070"/>
                  <a:pt x="4135014" y="878860"/>
                </a:cubicBezTo>
                <a:cubicBezTo>
                  <a:pt x="4124490" y="894291"/>
                  <a:pt x="4128917" y="914682"/>
                  <a:pt x="4113878" y="890438"/>
                </a:cubicBezTo>
                <a:cubicBezTo>
                  <a:pt x="4109858" y="894945"/>
                  <a:pt x="4105569" y="895865"/>
                  <a:pt x="4101093" y="895083"/>
                </a:cubicBezTo>
                <a:lnTo>
                  <a:pt x="4099328" y="894380"/>
                </a:lnTo>
                <a:lnTo>
                  <a:pt x="4076403" y="929195"/>
                </a:lnTo>
                <a:lnTo>
                  <a:pt x="4071099" y="931504"/>
                </a:lnTo>
                <a:lnTo>
                  <a:pt x="4059044" y="957158"/>
                </a:lnTo>
                <a:lnTo>
                  <a:pt x="4051275" y="968833"/>
                </a:lnTo>
                <a:lnTo>
                  <a:pt x="4052262" y="975389"/>
                </a:lnTo>
                <a:cubicBezTo>
                  <a:pt x="4051555" y="980661"/>
                  <a:pt x="4048274" y="985887"/>
                  <a:pt x="4039178" y="990967"/>
                </a:cubicBezTo>
                <a:lnTo>
                  <a:pt x="4036476" y="991528"/>
                </a:lnTo>
                <a:lnTo>
                  <a:pt x="4030147" y="1008949"/>
                </a:lnTo>
                <a:cubicBezTo>
                  <a:pt x="4028887" y="1015351"/>
                  <a:pt x="3789695" y="1105708"/>
                  <a:pt x="3791175" y="1112745"/>
                </a:cubicBezTo>
                <a:lnTo>
                  <a:pt x="3468633" y="1357372"/>
                </a:lnTo>
                <a:cubicBezTo>
                  <a:pt x="3007916" y="1829258"/>
                  <a:pt x="2905784" y="2337003"/>
                  <a:pt x="2349444" y="2665454"/>
                </a:cubicBezTo>
                <a:lnTo>
                  <a:pt x="1644590" y="3444154"/>
                </a:lnTo>
                <a:lnTo>
                  <a:pt x="1250698" y="3827834"/>
                </a:lnTo>
                <a:cubicBezTo>
                  <a:pt x="1225290" y="3842038"/>
                  <a:pt x="1141959" y="4085899"/>
                  <a:pt x="1131871" y="4121318"/>
                </a:cubicBezTo>
                <a:cubicBezTo>
                  <a:pt x="1094841" y="4141744"/>
                  <a:pt x="1077207" y="4325829"/>
                  <a:pt x="1051679" y="4348389"/>
                </a:cubicBezTo>
                <a:cubicBezTo>
                  <a:pt x="1048682" y="4381577"/>
                  <a:pt x="956993" y="4490557"/>
                  <a:pt x="906982" y="4531597"/>
                </a:cubicBezTo>
                <a:cubicBezTo>
                  <a:pt x="867869" y="4551118"/>
                  <a:pt x="849806" y="4607070"/>
                  <a:pt x="801199" y="4594289"/>
                </a:cubicBezTo>
                <a:cubicBezTo>
                  <a:pt x="801717" y="4602753"/>
                  <a:pt x="801057" y="4610029"/>
                  <a:pt x="799572" y="4616434"/>
                </a:cubicBezTo>
                <a:lnTo>
                  <a:pt x="793361" y="4632413"/>
                </a:lnTo>
                <a:lnTo>
                  <a:pt x="791288" y="4631684"/>
                </a:lnTo>
                <a:cubicBezTo>
                  <a:pt x="784039" y="4632736"/>
                  <a:pt x="781139" y="4636841"/>
                  <a:pt x="780168" y="4642277"/>
                </a:cubicBezTo>
                <a:lnTo>
                  <a:pt x="780355" y="4649968"/>
                </a:lnTo>
                <a:lnTo>
                  <a:pt x="773547" y="4658922"/>
                </a:lnTo>
                <a:lnTo>
                  <a:pt x="712980" y="4687109"/>
                </a:lnTo>
                <a:cubicBezTo>
                  <a:pt x="693888" y="4691817"/>
                  <a:pt x="685004" y="4683329"/>
                  <a:pt x="658998" y="4687168"/>
                </a:cubicBezTo>
                <a:cubicBezTo>
                  <a:pt x="652617" y="4696903"/>
                  <a:pt x="607468" y="4696757"/>
                  <a:pt x="599809" y="4705379"/>
                </a:cubicBezTo>
                <a:lnTo>
                  <a:pt x="558586" y="4701679"/>
                </a:lnTo>
                <a:cubicBezTo>
                  <a:pt x="527600" y="4706175"/>
                  <a:pt x="499471" y="4673329"/>
                  <a:pt x="476867" y="4703401"/>
                </a:cubicBezTo>
                <a:cubicBezTo>
                  <a:pt x="447819" y="4707454"/>
                  <a:pt x="419349" y="4696441"/>
                  <a:pt x="397404" y="4711420"/>
                </a:cubicBezTo>
                <a:cubicBezTo>
                  <a:pt x="384768" y="4701219"/>
                  <a:pt x="374322" y="4698020"/>
                  <a:pt x="369335" y="4717390"/>
                </a:cubicBezTo>
                <a:cubicBezTo>
                  <a:pt x="341061" y="4716067"/>
                  <a:pt x="328725" y="4691742"/>
                  <a:pt x="316209" y="4714515"/>
                </a:cubicBezTo>
                <a:cubicBezTo>
                  <a:pt x="283497" y="4663104"/>
                  <a:pt x="280147" y="4717961"/>
                  <a:pt x="262859" y="4724281"/>
                </a:cubicBezTo>
                <a:cubicBezTo>
                  <a:pt x="246771" y="4727344"/>
                  <a:pt x="236451" y="4729844"/>
                  <a:pt x="219683" y="4732893"/>
                </a:cubicBezTo>
                <a:cubicBezTo>
                  <a:pt x="212240" y="4769464"/>
                  <a:pt x="197625" y="4722763"/>
                  <a:pt x="181299" y="4733057"/>
                </a:cubicBezTo>
                <a:cubicBezTo>
                  <a:pt x="175073" y="4746658"/>
                  <a:pt x="169278" y="4748663"/>
                  <a:pt x="158273" y="4732813"/>
                </a:cubicBezTo>
                <a:cubicBezTo>
                  <a:pt x="130214" y="4799165"/>
                  <a:pt x="131962" y="4753319"/>
                  <a:pt x="99338" y="4777324"/>
                </a:cubicBezTo>
                <a:cubicBezTo>
                  <a:pt x="72071" y="4803053"/>
                  <a:pt x="41763" y="4799596"/>
                  <a:pt x="22026" y="4864170"/>
                </a:cubicBezTo>
                <a:cubicBezTo>
                  <a:pt x="20771" y="4873425"/>
                  <a:pt x="16962" y="4879602"/>
                  <a:pt x="11819" y="4882103"/>
                </a:cubicBezTo>
                <a:lnTo>
                  <a:pt x="0" y="487943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4872" y="948519"/>
            <a:ext cx="3731986" cy="494731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cture containing text, building, street, outdoor&#10;&#10;Description automatically generated">
            <a:extLst>
              <a:ext uri="{FF2B5EF4-FFF2-40B4-BE49-F238E27FC236}">
                <a16:creationId xmlns:a16="http://schemas.microsoft.com/office/drawing/2014/main" id="{4EDFE285-5174-48A8-B884-3B344FF64419}"/>
              </a:ext>
            </a:extLst>
          </p:cNvPr>
          <p:cNvPicPr>
            <a:picLocks noChangeAspect="1"/>
          </p:cNvPicPr>
          <p:nvPr/>
        </p:nvPicPr>
        <p:blipFill rotWithShape="1">
          <a:blip r:embed="rId2">
            <a:extLst>
              <a:ext uri="{28A0092B-C50C-407E-A947-70E740481C1C}">
                <a14:useLocalDpi xmlns:a14="http://schemas.microsoft.com/office/drawing/2010/main" val="0"/>
              </a:ext>
            </a:extLst>
          </a:blip>
          <a:srcRect l="17325" r="32349" b="-1"/>
          <a:stretch/>
        </p:blipFill>
        <p:spPr>
          <a:xfrm>
            <a:off x="939635" y="948518"/>
            <a:ext cx="3729968" cy="4947315"/>
          </a:xfrm>
          <a:prstGeom prst="rect">
            <a:avLst/>
          </a:prstGeom>
        </p:spPr>
      </p:pic>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5282647" y="2147355"/>
            <a:ext cx="5578836" cy="4107021"/>
          </a:xfrm>
        </p:spPr>
        <p:txBody>
          <a:bodyPr>
            <a:normAutofit/>
          </a:bodyPr>
          <a:lstStyle/>
          <a:p>
            <a:r>
              <a:rPr lang="en-US" dirty="0"/>
              <a:t>The Japanese are generally not keen on dealing with ambiguity</a:t>
            </a:r>
          </a:p>
          <a:p>
            <a:r>
              <a:rPr lang="en-US" dirty="0"/>
              <a:t>If the negotiation subject has grey areas or no precedence, the Japanese might take this approach.</a:t>
            </a:r>
          </a:p>
          <a:p>
            <a:pPr marL="0" indent="0">
              <a:buNone/>
            </a:pPr>
            <a:endParaRPr lang="en-US" dirty="0"/>
          </a:p>
          <a:p>
            <a:endParaRPr lang="en-US" dirty="0"/>
          </a:p>
          <a:p>
            <a:endParaRPr lang="en-US" dirty="0"/>
          </a:p>
          <a:p>
            <a:endParaRPr lang="en-US" dirty="0"/>
          </a:p>
          <a:p>
            <a:endParaRPr lang="en-US" dirty="0"/>
          </a:p>
        </p:txBody>
      </p:sp>
      <p:sp>
        <p:nvSpPr>
          <p:cNvPr id="16" name="Rectangle 6">
            <a:extLst>
              <a:ext uri="{FF2B5EF4-FFF2-40B4-BE49-F238E27FC236}">
                <a16:creationId xmlns:a16="http://schemas.microsoft.com/office/drawing/2014/main" id="{96B5873C-FCDB-4D1E-80D6-01CF1883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45980" y="5694989"/>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25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7166335" y="609601"/>
            <a:ext cx="3937094" cy="1216024"/>
          </a:xfrm>
        </p:spPr>
        <p:txBody>
          <a:bodyPr>
            <a:normAutofit/>
          </a:bodyPr>
          <a:lstStyle/>
          <a:p>
            <a:pPr algn="ctr"/>
            <a:r>
              <a:rPr lang="en-US" dirty="0"/>
              <a:t>Competing</a:t>
            </a:r>
            <a:endParaRPr lang="en-US"/>
          </a:p>
        </p:txBody>
      </p:sp>
      <p:pic>
        <p:nvPicPr>
          <p:cNvPr id="5" name="Picture 4" descr="A picture containing text, furniture&#10;&#10;Description automatically generated">
            <a:extLst>
              <a:ext uri="{FF2B5EF4-FFF2-40B4-BE49-F238E27FC236}">
                <a16:creationId xmlns:a16="http://schemas.microsoft.com/office/drawing/2014/main" id="{822088B3-7E9C-4DE7-89EE-358BC8344383}"/>
              </a:ext>
            </a:extLst>
          </p:cNvPr>
          <p:cNvPicPr>
            <a:picLocks noChangeAspect="1"/>
          </p:cNvPicPr>
          <p:nvPr/>
        </p:nvPicPr>
        <p:blipFill rotWithShape="1">
          <a:blip r:embed="rId2">
            <a:extLst>
              <a:ext uri="{28A0092B-C50C-407E-A947-70E740481C1C}">
                <a14:useLocalDpi xmlns:a14="http://schemas.microsoft.com/office/drawing/2010/main" val="0"/>
              </a:ext>
            </a:extLst>
          </a:blip>
          <a:srcRect l="22589" r="9174"/>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7162799" y="2147356"/>
            <a:ext cx="3885061" cy="4107021"/>
          </a:xfrm>
        </p:spPr>
        <p:txBody>
          <a:bodyPr>
            <a:normAutofit/>
          </a:bodyPr>
          <a:lstStyle/>
          <a:p>
            <a:r>
              <a:rPr lang="en-US" dirty="0"/>
              <a:t>The Japanese are least likely to use this approach</a:t>
            </a:r>
          </a:p>
          <a:p>
            <a:r>
              <a:rPr lang="en-US" dirty="0"/>
              <a:t>They do not want immediate results, hence if you’re able to present a guaranteed positive impact, they will be willing to listen</a:t>
            </a:r>
          </a:p>
          <a:p>
            <a:r>
              <a:rPr lang="en-US" dirty="0"/>
              <a:t>Also, they display collective traits like not letting other’s lose face, and not use assertive behavior to get what they want</a:t>
            </a:r>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97750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5177859" y="609601"/>
            <a:ext cx="5683623" cy="1216024"/>
          </a:xfrm>
        </p:spPr>
        <p:txBody>
          <a:bodyPr>
            <a:normAutofit/>
          </a:bodyPr>
          <a:lstStyle/>
          <a:p>
            <a:r>
              <a:rPr lang="en-US" dirty="0"/>
              <a:t>compromising</a:t>
            </a:r>
          </a:p>
        </p:txBody>
      </p:sp>
      <p:pic>
        <p:nvPicPr>
          <p:cNvPr id="5" name="Picture 4" descr="A picture containing sky, outdoor, tree, mountain&#10;&#10;Description automatically generated">
            <a:extLst>
              <a:ext uri="{FF2B5EF4-FFF2-40B4-BE49-F238E27FC236}">
                <a16:creationId xmlns:a16="http://schemas.microsoft.com/office/drawing/2014/main" id="{E26F5EAE-36B0-43A7-A6B0-66E83F927006}"/>
              </a:ext>
            </a:extLst>
          </p:cNvPr>
          <p:cNvPicPr>
            <a:picLocks noChangeAspect="1"/>
          </p:cNvPicPr>
          <p:nvPr/>
        </p:nvPicPr>
        <p:blipFill rotWithShape="1">
          <a:blip r:embed="rId2">
            <a:extLst>
              <a:ext uri="{28A0092B-C50C-407E-A947-70E740481C1C}">
                <a14:useLocalDpi xmlns:a14="http://schemas.microsoft.com/office/drawing/2010/main" val="0"/>
              </a:ext>
            </a:extLst>
          </a:blip>
          <a:srcRect l="27908" r="27459"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5177859" y="2147356"/>
            <a:ext cx="5683624" cy="4107021"/>
          </a:xfrm>
        </p:spPr>
        <p:txBody>
          <a:bodyPr>
            <a:normAutofit/>
          </a:bodyPr>
          <a:lstStyle/>
          <a:p>
            <a:r>
              <a:rPr lang="en-US" dirty="0"/>
              <a:t>The Japanese are non-assertive, which means they are open to this approach.</a:t>
            </a:r>
          </a:p>
          <a:p>
            <a:r>
              <a:rPr lang="en-US" dirty="0"/>
              <a:t>However, their compromise can not have to be a compromise in quality or excellence as they take pride in it.</a:t>
            </a:r>
          </a:p>
          <a:p>
            <a:r>
              <a:rPr lang="en-US" dirty="0"/>
              <a:t>Long term oriented</a:t>
            </a:r>
          </a:p>
          <a:p>
            <a:r>
              <a:rPr lang="en-US" dirty="0"/>
              <a:t>If compromising can give a long-term return, they will likely compromise</a:t>
            </a:r>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9023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7166335" y="609601"/>
            <a:ext cx="4707826" cy="1216024"/>
          </a:xfrm>
        </p:spPr>
        <p:txBody>
          <a:bodyPr>
            <a:normAutofit/>
          </a:bodyPr>
          <a:lstStyle/>
          <a:p>
            <a:pPr algn="ctr"/>
            <a:r>
              <a:rPr lang="en-US" sz="2600" dirty="0" err="1"/>
              <a:t>AccoMmodating</a:t>
            </a:r>
            <a:endParaRPr lang="en-US" sz="2600" dirty="0"/>
          </a:p>
        </p:txBody>
      </p:sp>
      <p:pic>
        <p:nvPicPr>
          <p:cNvPr id="5" name="Picture 4" descr="A picture containing tree, water, sky, lake&#10;&#10;Description automatically generated">
            <a:extLst>
              <a:ext uri="{FF2B5EF4-FFF2-40B4-BE49-F238E27FC236}">
                <a16:creationId xmlns:a16="http://schemas.microsoft.com/office/drawing/2014/main" id="{8E9EE7CF-7F96-46C5-89DB-EDFBAAB6D281}"/>
              </a:ext>
            </a:extLst>
          </p:cNvPr>
          <p:cNvPicPr>
            <a:picLocks noChangeAspect="1"/>
          </p:cNvPicPr>
          <p:nvPr/>
        </p:nvPicPr>
        <p:blipFill rotWithShape="1">
          <a:blip r:embed="rId2">
            <a:extLst>
              <a:ext uri="{28A0092B-C50C-407E-A947-70E740481C1C}">
                <a14:useLocalDpi xmlns:a14="http://schemas.microsoft.com/office/drawing/2010/main" val="0"/>
              </a:ext>
            </a:extLst>
          </a:blip>
          <a:srcRect l="1911" r="30364" b="-1"/>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7162799" y="2147356"/>
            <a:ext cx="3885061" cy="4107021"/>
          </a:xfrm>
        </p:spPr>
        <p:txBody>
          <a:bodyPr>
            <a:normAutofit/>
          </a:bodyPr>
          <a:lstStyle/>
          <a:p>
            <a:r>
              <a:rPr lang="en-US" dirty="0"/>
              <a:t>Japanese are masculine by nature, hence during a negotiation with a Japanese, it is good to recognize the client(Japanese) as the alpha and accommodate to him instead</a:t>
            </a:r>
          </a:p>
          <a:p>
            <a:r>
              <a:rPr lang="en-US" dirty="0"/>
              <a:t>Although Japanese are generally non-assertive, they do have pride and ego as they are one of the wealthiest countries in the world by GDP</a:t>
            </a:r>
          </a:p>
          <a:p>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14890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1050879" y="609601"/>
            <a:ext cx="4476464" cy="1216024"/>
          </a:xfrm>
        </p:spPr>
        <p:txBody>
          <a:bodyPr>
            <a:normAutofit/>
          </a:bodyPr>
          <a:lstStyle/>
          <a:p>
            <a:r>
              <a:rPr lang="en-US" dirty="0"/>
              <a:t>Collaborating</a:t>
            </a:r>
          </a:p>
        </p:txBody>
      </p:sp>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1050879" y="2163685"/>
            <a:ext cx="3875963" cy="4107020"/>
          </a:xfrm>
        </p:spPr>
        <p:txBody>
          <a:bodyPr>
            <a:normAutofit/>
          </a:bodyPr>
          <a:lstStyle/>
          <a:p>
            <a:r>
              <a:rPr lang="en-US" dirty="0"/>
              <a:t>Very like approach for the Japanese</a:t>
            </a:r>
          </a:p>
          <a:p>
            <a:r>
              <a:rPr lang="en-US" dirty="0"/>
              <a:t> If the negotiation approach is clear and has a long-term profit, the Japanese are likely to agree</a:t>
            </a:r>
          </a:p>
          <a:p>
            <a:endParaRPr lang="en-US" dirty="0"/>
          </a:p>
          <a:p>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pic>
        <p:nvPicPr>
          <p:cNvPr id="5" name="Picture 4" descr="A picture containing grass, tree, plant, outdoor&#10;&#10;Description automatically generated">
            <a:extLst>
              <a:ext uri="{FF2B5EF4-FFF2-40B4-BE49-F238E27FC236}">
                <a16:creationId xmlns:a16="http://schemas.microsoft.com/office/drawing/2014/main" id="{DDFBE685-CAAD-49F7-A6AE-F7D84EC7E1F8}"/>
              </a:ext>
            </a:extLst>
          </p:cNvPr>
          <p:cNvPicPr>
            <a:picLocks noChangeAspect="1"/>
          </p:cNvPicPr>
          <p:nvPr/>
        </p:nvPicPr>
        <p:blipFill rotWithShape="1">
          <a:blip r:embed="rId2">
            <a:extLst>
              <a:ext uri="{28A0092B-C50C-407E-A947-70E740481C1C}">
                <a14:useLocalDpi xmlns:a14="http://schemas.microsoft.com/office/drawing/2010/main" val="0"/>
              </a:ext>
            </a:extLst>
          </a:blip>
          <a:srcRect l="20830" r="22335"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3006924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89AEBDDA-FD52-4A97-9A7D-E6FC26C78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ree, outdoor, grass, house&#10;&#10;Description automatically generated">
            <a:extLst>
              <a:ext uri="{FF2B5EF4-FFF2-40B4-BE49-F238E27FC236}">
                <a16:creationId xmlns:a16="http://schemas.microsoft.com/office/drawing/2014/main" id="{06CBB8D9-5A55-4907-9B43-B19EC6C2C5E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r="1" b="15797"/>
          <a:stretch/>
        </p:blipFill>
        <p:spPr>
          <a:xfrm>
            <a:off x="-1" y="10"/>
            <a:ext cx="12201525" cy="6857989"/>
          </a:xfrm>
          <a:prstGeom prst="rect">
            <a:avLst/>
          </a:prstGeom>
        </p:spPr>
      </p:pic>
      <p:sp useBgFill="1">
        <p:nvSpPr>
          <p:cNvPr id="16" name="Freeform: Shape 15">
            <a:extLst>
              <a:ext uri="{FF2B5EF4-FFF2-40B4-BE49-F238E27FC236}">
                <a16:creationId xmlns:a16="http://schemas.microsoft.com/office/drawing/2014/main" id="{E9D09E0E-987C-4246-9B74-6910B801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27912"/>
            <a:ext cx="11160425" cy="2171208"/>
          </a:xfrm>
          <a:custGeom>
            <a:avLst/>
            <a:gdLst>
              <a:gd name="connsiteX0" fmla="*/ 0 w 11160425"/>
              <a:gd name="connsiteY0" fmla="*/ 0 h 2171208"/>
              <a:gd name="connsiteX1" fmla="*/ 11160425 w 11160425"/>
              <a:gd name="connsiteY1" fmla="*/ 0 h 2171208"/>
              <a:gd name="connsiteX2" fmla="*/ 11159734 w 11160425"/>
              <a:gd name="connsiteY2" fmla="*/ 479 h 2171208"/>
              <a:gd name="connsiteX3" fmla="*/ 11121828 w 11160425"/>
              <a:gd name="connsiteY3" fmla="*/ 34789 h 2171208"/>
              <a:gd name="connsiteX4" fmla="*/ 11017543 w 11160425"/>
              <a:gd name="connsiteY4" fmla="*/ 66582 h 2171208"/>
              <a:gd name="connsiteX5" fmla="*/ 10922865 w 11160425"/>
              <a:gd name="connsiteY5" fmla="*/ 74271 h 2171208"/>
              <a:gd name="connsiteX6" fmla="*/ 10870004 w 11160425"/>
              <a:gd name="connsiteY6" fmla="*/ 100959 h 2171208"/>
              <a:gd name="connsiteX7" fmla="*/ 10752266 w 11160425"/>
              <a:gd name="connsiteY7" fmla="*/ 138250 h 2171208"/>
              <a:gd name="connsiteX8" fmla="*/ 10673821 w 11160425"/>
              <a:gd name="connsiteY8" fmla="*/ 127209 h 2171208"/>
              <a:gd name="connsiteX9" fmla="*/ 10583628 w 11160425"/>
              <a:gd name="connsiteY9" fmla="*/ 190850 h 2171208"/>
              <a:gd name="connsiteX10" fmla="*/ 10455531 w 11160425"/>
              <a:gd name="connsiteY10" fmla="*/ 205196 h 2171208"/>
              <a:gd name="connsiteX11" fmla="*/ 10372214 w 11160425"/>
              <a:gd name="connsiteY11" fmla="*/ 226573 h 2171208"/>
              <a:gd name="connsiteX12" fmla="*/ 10185130 w 11160425"/>
              <a:gd name="connsiteY12" fmla="*/ 277903 h 2171208"/>
              <a:gd name="connsiteX13" fmla="*/ 10006577 w 11160425"/>
              <a:gd name="connsiteY13" fmla="*/ 328627 h 2171208"/>
              <a:gd name="connsiteX14" fmla="*/ 9908235 w 11160425"/>
              <a:gd name="connsiteY14" fmla="*/ 356638 h 2171208"/>
              <a:gd name="connsiteX15" fmla="*/ 9749477 w 11160425"/>
              <a:gd name="connsiteY15" fmla="*/ 412155 h 2171208"/>
              <a:gd name="connsiteX16" fmla="*/ 9703003 w 11160425"/>
              <a:gd name="connsiteY16" fmla="*/ 421886 h 2171208"/>
              <a:gd name="connsiteX17" fmla="*/ 9675483 w 11160425"/>
              <a:gd name="connsiteY17" fmla="*/ 429342 h 2171208"/>
              <a:gd name="connsiteX18" fmla="*/ 9620036 w 11160425"/>
              <a:gd name="connsiteY18" fmla="*/ 464774 h 2171208"/>
              <a:gd name="connsiteX19" fmla="*/ 9452920 w 11160425"/>
              <a:gd name="connsiteY19" fmla="*/ 513588 h 2171208"/>
              <a:gd name="connsiteX20" fmla="*/ 9339758 w 11160425"/>
              <a:gd name="connsiteY20" fmla="*/ 538315 h 2171208"/>
              <a:gd name="connsiteX21" fmla="*/ 9162197 w 11160425"/>
              <a:gd name="connsiteY21" fmla="*/ 584298 h 2171208"/>
              <a:gd name="connsiteX22" fmla="*/ 9041656 w 11160425"/>
              <a:gd name="connsiteY22" fmla="*/ 615184 h 2171208"/>
              <a:gd name="connsiteX23" fmla="*/ 8933630 w 11160425"/>
              <a:gd name="connsiteY23" fmla="*/ 658151 h 2171208"/>
              <a:gd name="connsiteX24" fmla="*/ 8890917 w 11160425"/>
              <a:gd name="connsiteY24" fmla="*/ 695005 h 2171208"/>
              <a:gd name="connsiteX25" fmla="*/ 8805835 w 11160425"/>
              <a:gd name="connsiteY25" fmla="*/ 775028 h 2171208"/>
              <a:gd name="connsiteX26" fmla="*/ 8796649 w 11160425"/>
              <a:gd name="connsiteY26" fmla="*/ 786216 h 2171208"/>
              <a:gd name="connsiteX27" fmla="*/ 8788653 w 11160425"/>
              <a:gd name="connsiteY27" fmla="*/ 782398 h 2171208"/>
              <a:gd name="connsiteX28" fmla="*/ 8769129 w 11160425"/>
              <a:gd name="connsiteY28" fmla="*/ 791648 h 2171208"/>
              <a:gd name="connsiteX29" fmla="*/ 8724049 w 11160425"/>
              <a:gd name="connsiteY29" fmla="*/ 780662 h 2171208"/>
              <a:gd name="connsiteX30" fmla="*/ 8687087 w 11160425"/>
              <a:gd name="connsiteY30" fmla="*/ 809641 h 2171208"/>
              <a:gd name="connsiteX31" fmla="*/ 8668059 w 11160425"/>
              <a:gd name="connsiteY31" fmla="*/ 830123 h 2171208"/>
              <a:gd name="connsiteX32" fmla="*/ 8646808 w 11160425"/>
              <a:gd name="connsiteY32" fmla="*/ 834415 h 2171208"/>
              <a:gd name="connsiteX33" fmla="*/ 8634346 w 11160425"/>
              <a:gd name="connsiteY33" fmla="*/ 848454 h 2171208"/>
              <a:gd name="connsiteX34" fmla="*/ 8612455 w 11160425"/>
              <a:gd name="connsiteY34" fmla="*/ 848442 h 2171208"/>
              <a:gd name="connsiteX35" fmla="*/ 8527938 w 11160425"/>
              <a:gd name="connsiteY35" fmla="*/ 879567 h 2171208"/>
              <a:gd name="connsiteX36" fmla="*/ 8511302 w 11160425"/>
              <a:gd name="connsiteY36" fmla="*/ 884414 h 2171208"/>
              <a:gd name="connsiteX37" fmla="*/ 8503670 w 11160425"/>
              <a:gd name="connsiteY37" fmla="*/ 893442 h 2171208"/>
              <a:gd name="connsiteX38" fmla="*/ 8480127 w 11160425"/>
              <a:gd name="connsiteY38" fmla="*/ 903942 h 2171208"/>
              <a:gd name="connsiteX39" fmla="*/ 8471039 w 11160425"/>
              <a:gd name="connsiteY39" fmla="*/ 901136 h 2171208"/>
              <a:gd name="connsiteX40" fmla="*/ 8470408 w 11160425"/>
              <a:gd name="connsiteY40" fmla="*/ 905572 h 2171208"/>
              <a:gd name="connsiteX41" fmla="*/ 8438518 w 11160425"/>
              <a:gd name="connsiteY41" fmla="*/ 923274 h 2171208"/>
              <a:gd name="connsiteX42" fmla="*/ 8369793 w 11160425"/>
              <a:gd name="connsiteY42" fmla="*/ 961709 h 2171208"/>
              <a:gd name="connsiteX43" fmla="*/ 8352510 w 11160425"/>
              <a:gd name="connsiteY43" fmla="*/ 971108 h 2171208"/>
              <a:gd name="connsiteX44" fmla="*/ 8336092 w 11160425"/>
              <a:gd name="connsiteY44" fmla="*/ 972364 h 2171208"/>
              <a:gd name="connsiteX45" fmla="*/ 8248439 w 11160425"/>
              <a:gd name="connsiteY45" fmla="*/ 994273 h 2171208"/>
              <a:gd name="connsiteX46" fmla="*/ 8226654 w 11160425"/>
              <a:gd name="connsiteY46" fmla="*/ 995152 h 2171208"/>
              <a:gd name="connsiteX47" fmla="*/ 8216356 w 11160425"/>
              <a:gd name="connsiteY47" fmla="*/ 990246 h 2171208"/>
              <a:gd name="connsiteX48" fmla="*/ 8184675 w 11160425"/>
              <a:gd name="connsiteY48" fmla="*/ 1009213 h 2171208"/>
              <a:gd name="connsiteX49" fmla="*/ 8133494 w 11160425"/>
              <a:gd name="connsiteY49" fmla="*/ 1027796 h 2171208"/>
              <a:gd name="connsiteX50" fmla="*/ 8109620 w 11160425"/>
              <a:gd name="connsiteY50" fmla="*/ 1038733 h 2171208"/>
              <a:gd name="connsiteX51" fmla="*/ 8088480 w 11160425"/>
              <a:gd name="connsiteY51" fmla="*/ 1038849 h 2171208"/>
              <a:gd name="connsiteX52" fmla="*/ 7972563 w 11160425"/>
              <a:gd name="connsiteY52" fmla="*/ 1059837 h 2171208"/>
              <a:gd name="connsiteX53" fmla="*/ 7944674 w 11160425"/>
              <a:gd name="connsiteY53" fmla="*/ 1058940 h 2171208"/>
              <a:gd name="connsiteX54" fmla="*/ 7929511 w 11160425"/>
              <a:gd name="connsiteY54" fmla="*/ 1049490 h 2171208"/>
              <a:gd name="connsiteX55" fmla="*/ 7920539 w 11160425"/>
              <a:gd name="connsiteY55" fmla="*/ 1055586 h 2171208"/>
              <a:gd name="connsiteX56" fmla="*/ 7850641 w 11160425"/>
              <a:gd name="connsiteY56" fmla="*/ 1069274 h 2171208"/>
              <a:gd name="connsiteX57" fmla="*/ 7805277 w 11160425"/>
              <a:gd name="connsiteY57" fmla="*/ 1079284 h 2171208"/>
              <a:gd name="connsiteX58" fmla="*/ 7721021 w 11160425"/>
              <a:gd name="connsiteY58" fmla="*/ 1107343 h 2171208"/>
              <a:gd name="connsiteX59" fmla="*/ 7670271 w 11160425"/>
              <a:gd name="connsiteY59" fmla="*/ 1118487 h 2171208"/>
              <a:gd name="connsiteX60" fmla="*/ 7639863 w 11160425"/>
              <a:gd name="connsiteY60" fmla="*/ 1124977 h 2171208"/>
              <a:gd name="connsiteX61" fmla="*/ 7562935 w 11160425"/>
              <a:gd name="connsiteY61" fmla="*/ 1155344 h 2171208"/>
              <a:gd name="connsiteX62" fmla="*/ 7445235 w 11160425"/>
              <a:gd name="connsiteY62" fmla="*/ 1237666 h 2171208"/>
              <a:gd name="connsiteX63" fmla="*/ 7406141 w 11160425"/>
              <a:gd name="connsiteY63" fmla="*/ 1253580 h 2171208"/>
              <a:gd name="connsiteX64" fmla="*/ 7398282 w 11160425"/>
              <a:gd name="connsiteY64" fmla="*/ 1251610 h 2171208"/>
              <a:gd name="connsiteX65" fmla="*/ 7352783 w 11160425"/>
              <a:gd name="connsiteY65" fmla="*/ 1290294 h 2171208"/>
              <a:gd name="connsiteX66" fmla="*/ 7268660 w 11160425"/>
              <a:gd name="connsiteY66" fmla="*/ 1313047 h 2171208"/>
              <a:gd name="connsiteX67" fmla="*/ 7202350 w 11160425"/>
              <a:gd name="connsiteY67" fmla="*/ 1324792 h 2171208"/>
              <a:gd name="connsiteX68" fmla="*/ 7166396 w 11160425"/>
              <a:gd name="connsiteY68" fmla="*/ 1333719 h 2171208"/>
              <a:gd name="connsiteX69" fmla="*/ 7138872 w 11160425"/>
              <a:gd name="connsiteY69" fmla="*/ 1337619 h 2171208"/>
              <a:gd name="connsiteX70" fmla="*/ 7076136 w 11160425"/>
              <a:gd name="connsiteY70" fmla="*/ 1361516 h 2171208"/>
              <a:gd name="connsiteX71" fmla="*/ 6975206 w 11160425"/>
              <a:gd name="connsiteY71" fmla="*/ 1406971 h 2171208"/>
              <a:gd name="connsiteX72" fmla="*/ 6953100 w 11160425"/>
              <a:gd name="connsiteY72" fmla="*/ 1415319 h 2171208"/>
              <a:gd name="connsiteX73" fmla="*/ 6931644 w 11160425"/>
              <a:gd name="connsiteY73" fmla="*/ 1417217 h 2171208"/>
              <a:gd name="connsiteX74" fmla="*/ 6924527 w 11160425"/>
              <a:gd name="connsiteY74" fmla="*/ 1413058 h 2171208"/>
              <a:gd name="connsiteX75" fmla="*/ 6911975 w 11160425"/>
              <a:gd name="connsiteY75" fmla="*/ 1416802 h 2171208"/>
              <a:gd name="connsiteX76" fmla="*/ 6908122 w 11160425"/>
              <a:gd name="connsiteY76" fmla="*/ 1416695 h 2171208"/>
              <a:gd name="connsiteX77" fmla="*/ 6886549 w 11160425"/>
              <a:gd name="connsiteY77" fmla="*/ 1417185 h 2171208"/>
              <a:gd name="connsiteX78" fmla="*/ 6853233 w 11160425"/>
              <a:gd name="connsiteY78" fmla="*/ 1445633 h 2171208"/>
              <a:gd name="connsiteX79" fmla="*/ 6801763 w 11160425"/>
              <a:gd name="connsiteY79" fmla="*/ 1458092 h 2171208"/>
              <a:gd name="connsiteX80" fmla="*/ 6573324 w 11160425"/>
              <a:gd name="connsiteY80" fmla="*/ 1508615 h 2171208"/>
              <a:gd name="connsiteX81" fmla="*/ 6512587 w 11160425"/>
              <a:gd name="connsiteY81" fmla="*/ 1580769 h 2171208"/>
              <a:gd name="connsiteX82" fmla="*/ 6412227 w 11160425"/>
              <a:gd name="connsiteY82" fmla="*/ 1635850 h 2171208"/>
              <a:gd name="connsiteX83" fmla="*/ 6271766 w 11160425"/>
              <a:gd name="connsiteY83" fmla="*/ 1685125 h 2171208"/>
              <a:gd name="connsiteX84" fmla="*/ 6265986 w 11160425"/>
              <a:gd name="connsiteY84" fmla="*/ 1697342 h 2171208"/>
              <a:gd name="connsiteX85" fmla="*/ 6255634 w 11160425"/>
              <a:gd name="connsiteY85" fmla="*/ 1706889 h 2171208"/>
              <a:gd name="connsiteX86" fmla="*/ 6253215 w 11160425"/>
              <a:gd name="connsiteY86" fmla="*/ 1706796 h 2171208"/>
              <a:gd name="connsiteX87" fmla="*/ 6237762 w 11160425"/>
              <a:gd name="connsiteY87" fmla="*/ 1714142 h 2171208"/>
              <a:gd name="connsiteX88" fmla="*/ 6236677 w 11160425"/>
              <a:gd name="connsiteY88" fmla="*/ 1718276 h 2171208"/>
              <a:gd name="connsiteX89" fmla="*/ 6226797 w 11160425"/>
              <a:gd name="connsiteY89" fmla="*/ 1724108 h 2171208"/>
              <a:gd name="connsiteX90" fmla="*/ 6209271 w 11160425"/>
              <a:gd name="connsiteY90" fmla="*/ 1737729 h 2171208"/>
              <a:gd name="connsiteX91" fmla="*/ 6204173 w 11160425"/>
              <a:gd name="connsiteY91" fmla="*/ 1738278 h 2171208"/>
              <a:gd name="connsiteX92" fmla="*/ 6174905 w 11160425"/>
              <a:gd name="connsiteY92" fmla="*/ 1755709 h 2171208"/>
              <a:gd name="connsiteX93" fmla="*/ 6173639 w 11160425"/>
              <a:gd name="connsiteY93" fmla="*/ 1755000 h 2171208"/>
              <a:gd name="connsiteX94" fmla="*/ 6161616 w 11160425"/>
              <a:gd name="connsiteY94" fmla="*/ 1755765 h 2171208"/>
              <a:gd name="connsiteX95" fmla="*/ 6140607 w 11160425"/>
              <a:gd name="connsiteY95" fmla="*/ 1759396 h 2171208"/>
              <a:gd name="connsiteX96" fmla="*/ 6081475 w 11160425"/>
              <a:gd name="connsiteY96" fmla="*/ 1756019 h 2171208"/>
              <a:gd name="connsiteX97" fmla="*/ 6050866 w 11160425"/>
              <a:gd name="connsiteY97" fmla="*/ 1774087 h 2171208"/>
              <a:gd name="connsiteX98" fmla="*/ 6044220 w 11160425"/>
              <a:gd name="connsiteY98" fmla="*/ 1777214 h 2171208"/>
              <a:gd name="connsiteX99" fmla="*/ 6043887 w 11160425"/>
              <a:gd name="connsiteY99" fmla="*/ 1777065 h 2171208"/>
              <a:gd name="connsiteX100" fmla="*/ 6036477 w 11160425"/>
              <a:gd name="connsiteY100" fmla="*/ 1779944 h 2171208"/>
              <a:gd name="connsiteX101" fmla="*/ 6032103 w 11160425"/>
              <a:gd name="connsiteY101" fmla="*/ 1782912 h 2171208"/>
              <a:gd name="connsiteX102" fmla="*/ 5998476 w 11160425"/>
              <a:gd name="connsiteY102" fmla="*/ 1768243 h 2171208"/>
              <a:gd name="connsiteX103" fmla="*/ 5955839 w 11160425"/>
              <a:gd name="connsiteY103" fmla="*/ 1778447 h 2171208"/>
              <a:gd name="connsiteX104" fmla="*/ 5855319 w 11160425"/>
              <a:gd name="connsiteY104" fmla="*/ 1791242 h 2171208"/>
              <a:gd name="connsiteX105" fmla="*/ 5756488 w 11160425"/>
              <a:gd name="connsiteY105" fmla="*/ 1807118 h 2171208"/>
              <a:gd name="connsiteX106" fmla="*/ 5721040 w 11160425"/>
              <a:gd name="connsiteY106" fmla="*/ 1814422 h 2171208"/>
              <a:gd name="connsiteX107" fmla="*/ 5656374 w 11160425"/>
              <a:gd name="connsiteY107" fmla="*/ 1820581 h 2171208"/>
              <a:gd name="connsiteX108" fmla="*/ 5625840 w 11160425"/>
              <a:gd name="connsiteY108" fmla="*/ 1819147 h 2171208"/>
              <a:gd name="connsiteX109" fmla="*/ 5624659 w 11160425"/>
              <a:gd name="connsiteY109" fmla="*/ 1819815 h 2171208"/>
              <a:gd name="connsiteX110" fmla="*/ 5621418 w 11160425"/>
              <a:gd name="connsiteY110" fmla="*/ 1817320 h 2171208"/>
              <a:gd name="connsiteX111" fmla="*/ 5615750 w 11160425"/>
              <a:gd name="connsiteY111" fmla="*/ 1816954 h 2171208"/>
              <a:gd name="connsiteX112" fmla="*/ 5601275 w 11160425"/>
              <a:gd name="connsiteY112" fmla="*/ 1820626 h 2171208"/>
              <a:gd name="connsiteX113" fmla="*/ 5595999 w 11160425"/>
              <a:gd name="connsiteY113" fmla="*/ 1822776 h 2171208"/>
              <a:gd name="connsiteX114" fmla="*/ 5587925 w 11160425"/>
              <a:gd name="connsiteY114" fmla="*/ 1824284 h 2171208"/>
              <a:gd name="connsiteX115" fmla="*/ 5587672 w 11160425"/>
              <a:gd name="connsiteY115" fmla="*/ 1824077 h 2171208"/>
              <a:gd name="connsiteX116" fmla="*/ 5580212 w 11160425"/>
              <a:gd name="connsiteY116" fmla="*/ 1825969 h 2171208"/>
              <a:gd name="connsiteX117" fmla="*/ 5544380 w 11160425"/>
              <a:gd name="connsiteY117" fmla="*/ 1838327 h 2171208"/>
              <a:gd name="connsiteX118" fmla="*/ 5490474 w 11160425"/>
              <a:gd name="connsiteY118" fmla="*/ 1824216 h 2171208"/>
              <a:gd name="connsiteX119" fmla="*/ 5469389 w 11160425"/>
              <a:gd name="connsiteY119" fmla="*/ 1823995 h 2171208"/>
              <a:gd name="connsiteX120" fmla="*/ 5457847 w 11160425"/>
              <a:gd name="connsiteY120" fmla="*/ 1822568 h 2171208"/>
              <a:gd name="connsiteX121" fmla="*/ 5456946 w 11160425"/>
              <a:gd name="connsiteY121" fmla="*/ 1821634 h 2171208"/>
              <a:gd name="connsiteX122" fmla="*/ 5422623 w 11160425"/>
              <a:gd name="connsiteY122" fmla="*/ 1833603 h 2171208"/>
              <a:gd name="connsiteX123" fmla="*/ 5417641 w 11160425"/>
              <a:gd name="connsiteY123" fmla="*/ 1833220 h 2171208"/>
              <a:gd name="connsiteX124" fmla="*/ 5395812 w 11160425"/>
              <a:gd name="connsiteY124" fmla="*/ 1843547 h 2171208"/>
              <a:gd name="connsiteX125" fmla="*/ 5384245 w 11160425"/>
              <a:gd name="connsiteY125" fmla="*/ 1847534 h 2171208"/>
              <a:gd name="connsiteX126" fmla="*/ 5381575 w 11160425"/>
              <a:gd name="connsiteY126" fmla="*/ 1851439 h 2171208"/>
              <a:gd name="connsiteX127" fmla="*/ 5364196 w 11160425"/>
              <a:gd name="connsiteY127" fmla="*/ 1855916 h 2171208"/>
              <a:gd name="connsiteX128" fmla="*/ 5361974 w 11160425"/>
              <a:gd name="connsiteY128" fmla="*/ 1855383 h 2171208"/>
              <a:gd name="connsiteX129" fmla="*/ 5348482 w 11160425"/>
              <a:gd name="connsiteY129" fmla="*/ 1862972 h 2171208"/>
              <a:gd name="connsiteX130" fmla="*/ 5338191 w 11160425"/>
              <a:gd name="connsiteY130" fmla="*/ 1874042 h 2171208"/>
              <a:gd name="connsiteX131" fmla="*/ 5187216 w 11160425"/>
              <a:gd name="connsiteY131" fmla="*/ 1897374 h 2171208"/>
              <a:gd name="connsiteX132" fmla="*/ 4979418 w 11160425"/>
              <a:gd name="connsiteY132" fmla="*/ 1970081 h 2171208"/>
              <a:gd name="connsiteX133" fmla="*/ 4888296 w 11160425"/>
              <a:gd name="connsiteY133" fmla="*/ 1967318 h 2171208"/>
              <a:gd name="connsiteX134" fmla="*/ 4752077 w 11160425"/>
              <a:gd name="connsiteY134" fmla="*/ 2002868 h 2171208"/>
              <a:gd name="connsiteX135" fmla="*/ 4698992 w 11160425"/>
              <a:gd name="connsiteY135" fmla="*/ 2005865 h 2171208"/>
              <a:gd name="connsiteX136" fmla="*/ 4656477 w 11160425"/>
              <a:gd name="connsiteY136" fmla="*/ 2028026 h 2171208"/>
              <a:gd name="connsiteX137" fmla="*/ 4636122 w 11160425"/>
              <a:gd name="connsiteY137" fmla="*/ 2024588 h 2171208"/>
              <a:gd name="connsiteX138" fmla="*/ 4632564 w 11160425"/>
              <a:gd name="connsiteY138" fmla="*/ 2023781 h 2171208"/>
              <a:gd name="connsiteX139" fmla="*/ 4619336 w 11160425"/>
              <a:gd name="connsiteY139" fmla="*/ 2025213 h 2171208"/>
              <a:gd name="connsiteX140" fmla="*/ 4614352 w 11160425"/>
              <a:gd name="connsiteY140" fmla="*/ 2019789 h 2171208"/>
              <a:gd name="connsiteX141" fmla="*/ 4569544 w 11160425"/>
              <a:gd name="connsiteY141" fmla="*/ 2022030 h 2171208"/>
              <a:gd name="connsiteX142" fmla="*/ 4484150 w 11160425"/>
              <a:gd name="connsiteY142" fmla="*/ 2036534 h 2171208"/>
              <a:gd name="connsiteX143" fmla="*/ 4470992 w 11160425"/>
              <a:gd name="connsiteY143" fmla="*/ 2042470 h 2171208"/>
              <a:gd name="connsiteX144" fmla="*/ 4383921 w 11160425"/>
              <a:gd name="connsiteY144" fmla="*/ 2051948 h 2171208"/>
              <a:gd name="connsiteX145" fmla="*/ 4324401 w 11160425"/>
              <a:gd name="connsiteY145" fmla="*/ 2062236 h 2171208"/>
              <a:gd name="connsiteX146" fmla="*/ 4311690 w 11160425"/>
              <a:gd name="connsiteY146" fmla="*/ 2068007 h 2171208"/>
              <a:gd name="connsiteX147" fmla="*/ 4296855 w 11160425"/>
              <a:gd name="connsiteY147" fmla="*/ 2063078 h 2171208"/>
              <a:gd name="connsiteX148" fmla="*/ 4292443 w 11160425"/>
              <a:gd name="connsiteY148" fmla="*/ 2058242 h 2171208"/>
              <a:gd name="connsiteX149" fmla="*/ 4245098 w 11160425"/>
              <a:gd name="connsiteY149" fmla="*/ 2067844 h 2171208"/>
              <a:gd name="connsiteX150" fmla="*/ 4239373 w 11160425"/>
              <a:gd name="connsiteY150" fmla="*/ 2068113 h 2171208"/>
              <a:gd name="connsiteX151" fmla="*/ 4199908 w 11160425"/>
              <a:gd name="connsiteY151" fmla="*/ 2066755 h 2171208"/>
              <a:gd name="connsiteX152" fmla="*/ 4141208 w 11160425"/>
              <a:gd name="connsiteY152" fmla="*/ 2059740 h 2171208"/>
              <a:gd name="connsiteX153" fmla="*/ 4080292 w 11160425"/>
              <a:gd name="connsiteY153" fmla="*/ 2043471 h 2171208"/>
              <a:gd name="connsiteX154" fmla="*/ 4045124 w 11160425"/>
              <a:gd name="connsiteY154" fmla="*/ 2036865 h 2171208"/>
              <a:gd name="connsiteX155" fmla="*/ 4020658 w 11160425"/>
              <a:gd name="connsiteY155" fmla="*/ 2029269 h 2171208"/>
              <a:gd name="connsiteX156" fmla="*/ 3952339 w 11160425"/>
              <a:gd name="connsiteY156" fmla="*/ 2024942 h 2171208"/>
              <a:gd name="connsiteX157" fmla="*/ 3836569 w 11160425"/>
              <a:gd name="connsiteY157" fmla="*/ 2024044 h 2171208"/>
              <a:gd name="connsiteX158" fmla="*/ 3794437 w 11160425"/>
              <a:gd name="connsiteY158" fmla="*/ 2015549 h 2171208"/>
              <a:gd name="connsiteX159" fmla="*/ 3792431 w 11160425"/>
              <a:gd name="connsiteY159" fmla="*/ 2009111 h 2171208"/>
              <a:gd name="connsiteX160" fmla="*/ 3779628 w 11160425"/>
              <a:gd name="connsiteY160" fmla="*/ 2007348 h 2171208"/>
              <a:gd name="connsiteX161" fmla="*/ 3776751 w 11160425"/>
              <a:gd name="connsiteY161" fmla="*/ 2005720 h 2171208"/>
              <a:gd name="connsiteX162" fmla="*/ 3759716 w 11160425"/>
              <a:gd name="connsiteY162" fmla="*/ 1997546 h 2171208"/>
              <a:gd name="connsiteX163" fmla="*/ 3710266 w 11160425"/>
              <a:gd name="connsiteY163" fmla="*/ 2008882 h 2171208"/>
              <a:gd name="connsiteX164" fmla="*/ 3601196 w 11160425"/>
              <a:gd name="connsiteY164" fmla="*/ 2003685 h 2171208"/>
              <a:gd name="connsiteX165" fmla="*/ 3446105 w 11160425"/>
              <a:gd name="connsiteY165" fmla="*/ 1989400 h 2171208"/>
              <a:gd name="connsiteX166" fmla="*/ 3324453 w 11160425"/>
              <a:gd name="connsiteY166" fmla="*/ 1985620 h 2171208"/>
              <a:gd name="connsiteX167" fmla="*/ 3170596 w 11160425"/>
              <a:gd name="connsiteY167" fmla="*/ 1997703 h 2171208"/>
              <a:gd name="connsiteX168" fmla="*/ 3062011 w 11160425"/>
              <a:gd name="connsiteY168" fmla="*/ 1984354 h 2171208"/>
              <a:gd name="connsiteX169" fmla="*/ 3047345 w 11160425"/>
              <a:gd name="connsiteY169" fmla="*/ 1992622 h 2171208"/>
              <a:gd name="connsiteX170" fmla="*/ 3031387 w 11160425"/>
              <a:gd name="connsiteY170" fmla="*/ 1996757 h 2171208"/>
              <a:gd name="connsiteX171" fmla="*/ 3029603 w 11160425"/>
              <a:gd name="connsiteY171" fmla="*/ 1995713 h 2171208"/>
              <a:gd name="connsiteX172" fmla="*/ 3011556 w 11160425"/>
              <a:gd name="connsiteY172" fmla="*/ 1995912 h 2171208"/>
              <a:gd name="connsiteX173" fmla="*/ 2994774 w 11160425"/>
              <a:gd name="connsiteY173" fmla="*/ 2000163 h 2171208"/>
              <a:gd name="connsiteX174" fmla="*/ 2928374 w 11160425"/>
              <a:gd name="connsiteY174" fmla="*/ 2006826 h 2171208"/>
              <a:gd name="connsiteX175" fmla="*/ 2927990 w 11160425"/>
              <a:gd name="connsiteY175" fmla="*/ 2005707 h 2171208"/>
              <a:gd name="connsiteX176" fmla="*/ 2918085 w 11160425"/>
              <a:gd name="connsiteY176" fmla="*/ 2001577 h 2171208"/>
              <a:gd name="connsiteX177" fmla="*/ 2898861 w 11160425"/>
              <a:gd name="connsiteY177" fmla="*/ 1996344 h 2171208"/>
              <a:gd name="connsiteX178" fmla="*/ 2856119 w 11160425"/>
              <a:gd name="connsiteY178" fmla="*/ 1969853 h 2171208"/>
              <a:gd name="connsiteX179" fmla="*/ 2817431 w 11160425"/>
              <a:gd name="connsiteY179" fmla="*/ 1973286 h 2171208"/>
              <a:gd name="connsiteX180" fmla="*/ 2809697 w 11160425"/>
              <a:gd name="connsiteY180" fmla="*/ 1973343 h 2171208"/>
              <a:gd name="connsiteX181" fmla="*/ 2809564 w 11160425"/>
              <a:gd name="connsiteY181" fmla="*/ 1973082 h 2171208"/>
              <a:gd name="connsiteX182" fmla="*/ 2801449 w 11160425"/>
              <a:gd name="connsiteY182" fmla="*/ 1972620 h 2171208"/>
              <a:gd name="connsiteX183" fmla="*/ 2780592 w 11160425"/>
              <a:gd name="connsiteY183" fmla="*/ 1973556 h 2171208"/>
              <a:gd name="connsiteX184" fmla="*/ 2775569 w 11160425"/>
              <a:gd name="connsiteY184" fmla="*/ 1971853 h 2171208"/>
              <a:gd name="connsiteX185" fmla="*/ 2745068 w 11160425"/>
              <a:gd name="connsiteY185" fmla="*/ 1960376 h 2171208"/>
              <a:gd name="connsiteX186" fmla="*/ 2646933 w 11160425"/>
              <a:gd name="connsiteY186" fmla="*/ 1949578 h 2171208"/>
              <a:gd name="connsiteX187" fmla="*/ 2548831 w 11160425"/>
              <a:gd name="connsiteY187" fmla="*/ 1941424 h 2171208"/>
              <a:gd name="connsiteX188" fmla="*/ 2450638 w 11160425"/>
              <a:gd name="connsiteY188" fmla="*/ 1929883 h 2171208"/>
              <a:gd name="connsiteX189" fmla="*/ 2403143 w 11160425"/>
              <a:gd name="connsiteY189" fmla="*/ 1905311 h 2171208"/>
              <a:gd name="connsiteX190" fmla="*/ 2397526 w 11160425"/>
              <a:gd name="connsiteY190" fmla="*/ 1904604 h 2171208"/>
              <a:gd name="connsiteX191" fmla="*/ 2382841 w 11160425"/>
              <a:gd name="connsiteY191" fmla="*/ 1907407 h 2171208"/>
              <a:gd name="connsiteX192" fmla="*/ 2377427 w 11160425"/>
              <a:gd name="connsiteY192" fmla="*/ 1909241 h 2171208"/>
              <a:gd name="connsiteX193" fmla="*/ 2369275 w 11160425"/>
              <a:gd name="connsiteY193" fmla="*/ 1910264 h 2171208"/>
              <a:gd name="connsiteX194" fmla="*/ 2369039 w 11160425"/>
              <a:gd name="connsiteY194" fmla="*/ 1910041 h 2171208"/>
              <a:gd name="connsiteX195" fmla="*/ 2324870 w 11160425"/>
              <a:gd name="connsiteY195" fmla="*/ 1921693 h 2171208"/>
              <a:gd name="connsiteX196" fmla="*/ 2272261 w 11160425"/>
              <a:gd name="connsiteY196" fmla="*/ 1904348 h 2171208"/>
              <a:gd name="connsiteX197" fmla="*/ 2251287 w 11160425"/>
              <a:gd name="connsiteY197" fmla="*/ 1902861 h 2171208"/>
              <a:gd name="connsiteX198" fmla="*/ 2239904 w 11160425"/>
              <a:gd name="connsiteY198" fmla="*/ 1900741 h 2171208"/>
              <a:gd name="connsiteX199" fmla="*/ 2204009 w 11160425"/>
              <a:gd name="connsiteY199" fmla="*/ 1909662 h 2171208"/>
              <a:gd name="connsiteX200" fmla="*/ 2199075 w 11160425"/>
              <a:gd name="connsiteY200" fmla="*/ 1908979 h 2171208"/>
              <a:gd name="connsiteX201" fmla="*/ 2176570 w 11160425"/>
              <a:gd name="connsiteY201" fmla="*/ 1917995 h 2171208"/>
              <a:gd name="connsiteX202" fmla="*/ 2144169 w 11160425"/>
              <a:gd name="connsiteY202" fmla="*/ 1928467 h 2171208"/>
              <a:gd name="connsiteX203" fmla="*/ 2141995 w 11160425"/>
              <a:gd name="connsiteY203" fmla="*/ 1927802 h 2171208"/>
              <a:gd name="connsiteX204" fmla="*/ 2127994 w 11160425"/>
              <a:gd name="connsiteY204" fmla="*/ 1934580 h 2171208"/>
              <a:gd name="connsiteX205" fmla="*/ 2062463 w 11160425"/>
              <a:gd name="connsiteY205" fmla="*/ 1945032 h 2171208"/>
              <a:gd name="connsiteX206" fmla="*/ 1964865 w 11160425"/>
              <a:gd name="connsiteY206" fmla="*/ 1959303 h 2171208"/>
              <a:gd name="connsiteX207" fmla="*/ 1848421 w 11160425"/>
              <a:gd name="connsiteY207" fmla="*/ 1967726 h 2171208"/>
              <a:gd name="connsiteX208" fmla="*/ 1726299 w 11160425"/>
              <a:gd name="connsiteY208" fmla="*/ 2001504 h 2171208"/>
              <a:gd name="connsiteX209" fmla="*/ 1523750 w 11160425"/>
              <a:gd name="connsiteY209" fmla="*/ 2038677 h 2171208"/>
              <a:gd name="connsiteX210" fmla="*/ 1470679 w 11160425"/>
              <a:gd name="connsiteY210" fmla="*/ 2038487 h 2171208"/>
              <a:gd name="connsiteX211" fmla="*/ 1426690 w 11160425"/>
              <a:gd name="connsiteY211" fmla="*/ 2058097 h 2171208"/>
              <a:gd name="connsiteX212" fmla="*/ 1406683 w 11160425"/>
              <a:gd name="connsiteY212" fmla="*/ 2053438 h 2171208"/>
              <a:gd name="connsiteX213" fmla="*/ 1364803 w 11160425"/>
              <a:gd name="connsiteY213" fmla="*/ 2044063 h 2171208"/>
              <a:gd name="connsiteX214" fmla="*/ 1340592 w 11160425"/>
              <a:gd name="connsiteY214" fmla="*/ 2046883 h 2171208"/>
              <a:gd name="connsiteX215" fmla="*/ 1226584 w 11160425"/>
              <a:gd name="connsiteY215" fmla="*/ 2066865 h 2171208"/>
              <a:gd name="connsiteX216" fmla="*/ 1157776 w 11160425"/>
              <a:gd name="connsiteY216" fmla="*/ 2075069 h 2171208"/>
              <a:gd name="connsiteX217" fmla="*/ 1130703 w 11160425"/>
              <a:gd name="connsiteY217" fmla="*/ 2072292 h 2171208"/>
              <a:gd name="connsiteX218" fmla="*/ 1093525 w 11160425"/>
              <a:gd name="connsiteY218" fmla="*/ 2072377 h 2171208"/>
              <a:gd name="connsiteX219" fmla="*/ 1027186 w 11160425"/>
              <a:gd name="connsiteY219" fmla="*/ 2067964 h 2171208"/>
              <a:gd name="connsiteX220" fmla="*/ 939318 w 11160425"/>
              <a:gd name="connsiteY220" fmla="*/ 2069968 h 2171208"/>
              <a:gd name="connsiteX221" fmla="*/ 911087 w 11160425"/>
              <a:gd name="connsiteY221" fmla="*/ 2082975 h 2171208"/>
              <a:gd name="connsiteX222" fmla="*/ 850358 w 11160425"/>
              <a:gd name="connsiteY222" fmla="*/ 2092811 h 2171208"/>
              <a:gd name="connsiteX223" fmla="*/ 784309 w 11160425"/>
              <a:gd name="connsiteY223" fmla="*/ 2098913 h 2171208"/>
              <a:gd name="connsiteX224" fmla="*/ 656060 w 11160425"/>
              <a:gd name="connsiteY224" fmla="*/ 2161683 h 2171208"/>
              <a:gd name="connsiteX225" fmla="*/ 567060 w 11160425"/>
              <a:gd name="connsiteY225" fmla="*/ 2160730 h 2171208"/>
              <a:gd name="connsiteX226" fmla="*/ 515269 w 11160425"/>
              <a:gd name="connsiteY226" fmla="*/ 2159436 h 2171208"/>
              <a:gd name="connsiteX227" fmla="*/ 474542 w 11160425"/>
              <a:gd name="connsiteY227" fmla="*/ 2146436 h 2171208"/>
              <a:gd name="connsiteX228" fmla="*/ 432035 w 11160425"/>
              <a:gd name="connsiteY228" fmla="*/ 2150124 h 2171208"/>
              <a:gd name="connsiteX229" fmla="*/ 378455 w 11160425"/>
              <a:gd name="connsiteY229" fmla="*/ 2165441 h 2171208"/>
              <a:gd name="connsiteX230" fmla="*/ 307909 w 11160425"/>
              <a:gd name="connsiteY230" fmla="*/ 2162055 h 2171208"/>
              <a:gd name="connsiteX231" fmla="*/ 231590 w 11160425"/>
              <a:gd name="connsiteY231" fmla="*/ 2164122 h 2171208"/>
              <a:gd name="connsiteX232" fmla="*/ 157866 w 11160425"/>
              <a:gd name="connsiteY232" fmla="*/ 2165402 h 2171208"/>
              <a:gd name="connsiteX233" fmla="*/ 47102 w 11160425"/>
              <a:gd name="connsiteY233" fmla="*/ 2163358 h 2171208"/>
              <a:gd name="connsiteX234" fmla="*/ 11656 w 11160425"/>
              <a:gd name="connsiteY234" fmla="*/ 2160770 h 2171208"/>
              <a:gd name="connsiteX235" fmla="*/ 0 w 11160425"/>
              <a:gd name="connsiteY235" fmla="*/ 2148979 h 21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160425" h="2171208">
                <a:moveTo>
                  <a:pt x="0" y="0"/>
                </a:moveTo>
                <a:lnTo>
                  <a:pt x="11160425" y="0"/>
                </a:lnTo>
                <a:lnTo>
                  <a:pt x="11159734" y="479"/>
                </a:lnTo>
                <a:cubicBezTo>
                  <a:pt x="11148609" y="13215"/>
                  <a:pt x="11145526" y="23772"/>
                  <a:pt x="11121828" y="34789"/>
                </a:cubicBezTo>
                <a:cubicBezTo>
                  <a:pt x="11098130" y="45806"/>
                  <a:pt x="11067703" y="77648"/>
                  <a:pt x="11017543" y="66582"/>
                </a:cubicBezTo>
                <a:cubicBezTo>
                  <a:pt x="10999713" y="58356"/>
                  <a:pt x="10947455" y="68542"/>
                  <a:pt x="10922865" y="74271"/>
                </a:cubicBezTo>
                <a:cubicBezTo>
                  <a:pt x="10898275" y="80000"/>
                  <a:pt x="10884055" y="109749"/>
                  <a:pt x="10870004" y="100959"/>
                </a:cubicBezTo>
                <a:cubicBezTo>
                  <a:pt x="10833512" y="107581"/>
                  <a:pt x="10780081" y="145063"/>
                  <a:pt x="10752266" y="138250"/>
                </a:cubicBezTo>
                <a:cubicBezTo>
                  <a:pt x="10741459" y="121366"/>
                  <a:pt x="10698175" y="130002"/>
                  <a:pt x="10673821" y="127209"/>
                </a:cubicBezTo>
                <a:cubicBezTo>
                  <a:pt x="10623964" y="156774"/>
                  <a:pt x="10616211" y="189862"/>
                  <a:pt x="10583628" y="190850"/>
                </a:cubicBezTo>
                <a:cubicBezTo>
                  <a:pt x="10561212" y="190513"/>
                  <a:pt x="10486354" y="225362"/>
                  <a:pt x="10455531" y="205196"/>
                </a:cubicBezTo>
                <a:cubicBezTo>
                  <a:pt x="10421894" y="233528"/>
                  <a:pt x="10400450" y="211247"/>
                  <a:pt x="10372214" y="226573"/>
                </a:cubicBezTo>
                <a:cubicBezTo>
                  <a:pt x="10305919" y="244536"/>
                  <a:pt x="10276543" y="279473"/>
                  <a:pt x="10185130" y="277903"/>
                </a:cubicBezTo>
                <a:cubicBezTo>
                  <a:pt x="10147983" y="295651"/>
                  <a:pt x="10081218" y="270605"/>
                  <a:pt x="10006577" y="328627"/>
                </a:cubicBezTo>
                <a:cubicBezTo>
                  <a:pt x="9959833" y="346448"/>
                  <a:pt x="9980028" y="322702"/>
                  <a:pt x="9908235" y="356638"/>
                </a:cubicBezTo>
                <a:cubicBezTo>
                  <a:pt x="9880741" y="336485"/>
                  <a:pt x="9773034" y="404054"/>
                  <a:pt x="9749477" y="412155"/>
                </a:cubicBezTo>
                <a:cubicBezTo>
                  <a:pt x="9726731" y="400338"/>
                  <a:pt x="9719990" y="415565"/>
                  <a:pt x="9703003" y="421886"/>
                </a:cubicBezTo>
                <a:cubicBezTo>
                  <a:pt x="9692958" y="413841"/>
                  <a:pt x="9678144" y="417168"/>
                  <a:pt x="9675483" y="429342"/>
                </a:cubicBezTo>
                <a:cubicBezTo>
                  <a:pt x="9688258" y="453826"/>
                  <a:pt x="9620044" y="446217"/>
                  <a:pt x="9620036" y="464774"/>
                </a:cubicBezTo>
                <a:cubicBezTo>
                  <a:pt x="9590760" y="474195"/>
                  <a:pt x="9468891" y="480857"/>
                  <a:pt x="9452920" y="513588"/>
                </a:cubicBezTo>
                <a:cubicBezTo>
                  <a:pt x="9395032" y="538666"/>
                  <a:pt x="9365430" y="532618"/>
                  <a:pt x="9339758" y="538315"/>
                </a:cubicBezTo>
                <a:cubicBezTo>
                  <a:pt x="9308179" y="538749"/>
                  <a:pt x="9271299" y="560576"/>
                  <a:pt x="9162197" y="584298"/>
                </a:cubicBezTo>
                <a:cubicBezTo>
                  <a:pt x="9146325" y="582070"/>
                  <a:pt x="9043060" y="602548"/>
                  <a:pt x="9041656" y="615184"/>
                </a:cubicBezTo>
                <a:cubicBezTo>
                  <a:pt x="9008079" y="623595"/>
                  <a:pt x="8960998" y="668145"/>
                  <a:pt x="8933630" y="658151"/>
                </a:cubicBezTo>
                <a:cubicBezTo>
                  <a:pt x="8944369" y="682387"/>
                  <a:pt x="8891269" y="669712"/>
                  <a:pt x="8890917" y="695005"/>
                </a:cubicBezTo>
                <a:cubicBezTo>
                  <a:pt x="8869618" y="714484"/>
                  <a:pt x="8819510" y="760320"/>
                  <a:pt x="8805835" y="775028"/>
                </a:cubicBezTo>
                <a:lnTo>
                  <a:pt x="8796649" y="786216"/>
                </a:lnTo>
                <a:lnTo>
                  <a:pt x="8788653" y="782398"/>
                </a:lnTo>
                <a:lnTo>
                  <a:pt x="8769129" y="791648"/>
                </a:lnTo>
                <a:cubicBezTo>
                  <a:pt x="8758362" y="791359"/>
                  <a:pt x="8737723" y="777663"/>
                  <a:pt x="8724049" y="780662"/>
                </a:cubicBezTo>
                <a:cubicBezTo>
                  <a:pt x="8696345" y="791261"/>
                  <a:pt x="8697041" y="821834"/>
                  <a:pt x="8687087" y="809641"/>
                </a:cubicBezTo>
                <a:cubicBezTo>
                  <a:pt x="8683977" y="819618"/>
                  <a:pt x="8677242" y="826011"/>
                  <a:pt x="8668059" y="830123"/>
                </a:cubicBezTo>
                <a:lnTo>
                  <a:pt x="8646808" y="834415"/>
                </a:lnTo>
                <a:lnTo>
                  <a:pt x="8634346" y="848454"/>
                </a:lnTo>
                <a:cubicBezTo>
                  <a:pt x="8628731" y="851628"/>
                  <a:pt x="8621740" y="852239"/>
                  <a:pt x="8612455" y="848442"/>
                </a:cubicBezTo>
                <a:cubicBezTo>
                  <a:pt x="8594720" y="853628"/>
                  <a:pt x="8544797" y="873572"/>
                  <a:pt x="8527938" y="879567"/>
                </a:cubicBezTo>
                <a:lnTo>
                  <a:pt x="8511302" y="884414"/>
                </a:lnTo>
                <a:lnTo>
                  <a:pt x="8503670" y="893442"/>
                </a:lnTo>
                <a:cubicBezTo>
                  <a:pt x="8496925" y="900076"/>
                  <a:pt x="8489344" y="904430"/>
                  <a:pt x="8480127" y="903942"/>
                </a:cubicBezTo>
                <a:lnTo>
                  <a:pt x="8471039" y="901136"/>
                </a:lnTo>
                <a:cubicBezTo>
                  <a:pt x="8470829" y="902615"/>
                  <a:pt x="8470618" y="904093"/>
                  <a:pt x="8470408" y="905572"/>
                </a:cubicBezTo>
                <a:cubicBezTo>
                  <a:pt x="8470227" y="912458"/>
                  <a:pt x="8467620" y="919058"/>
                  <a:pt x="8438518" y="923274"/>
                </a:cubicBezTo>
                <a:cubicBezTo>
                  <a:pt x="8420327" y="939422"/>
                  <a:pt x="8396654" y="952660"/>
                  <a:pt x="8369793" y="961709"/>
                </a:cubicBezTo>
                <a:cubicBezTo>
                  <a:pt x="8364198" y="956134"/>
                  <a:pt x="8356908" y="967996"/>
                  <a:pt x="8352510" y="971108"/>
                </a:cubicBezTo>
                <a:cubicBezTo>
                  <a:pt x="8350828" y="966958"/>
                  <a:pt x="8338752" y="967884"/>
                  <a:pt x="8336092" y="972364"/>
                </a:cubicBezTo>
                <a:cubicBezTo>
                  <a:pt x="8257682" y="1009032"/>
                  <a:pt x="8289862" y="957876"/>
                  <a:pt x="8248439" y="994273"/>
                </a:cubicBezTo>
                <a:cubicBezTo>
                  <a:pt x="8240455" y="997677"/>
                  <a:pt x="8233297" y="997231"/>
                  <a:pt x="8226654" y="995152"/>
                </a:cubicBezTo>
                <a:lnTo>
                  <a:pt x="8216356" y="990246"/>
                </a:lnTo>
                <a:lnTo>
                  <a:pt x="8184675" y="1009213"/>
                </a:lnTo>
                <a:cubicBezTo>
                  <a:pt x="8168684" y="1016761"/>
                  <a:pt x="8151490" y="1023016"/>
                  <a:pt x="8133494" y="1027796"/>
                </a:cubicBezTo>
                <a:cubicBezTo>
                  <a:pt x="8127499" y="1019800"/>
                  <a:pt x="8115838" y="1034986"/>
                  <a:pt x="8109620" y="1038733"/>
                </a:cubicBezTo>
                <a:cubicBezTo>
                  <a:pt x="8108313" y="1033017"/>
                  <a:pt x="8092766" y="1033105"/>
                  <a:pt x="8088480" y="1038849"/>
                </a:cubicBezTo>
                <a:cubicBezTo>
                  <a:pt x="7981355" y="1080476"/>
                  <a:pt x="8032580" y="1015054"/>
                  <a:pt x="7972563" y="1059837"/>
                </a:cubicBezTo>
                <a:cubicBezTo>
                  <a:pt x="7961723" y="1063633"/>
                  <a:pt x="7952708" y="1062355"/>
                  <a:pt x="7944674" y="1058940"/>
                </a:cubicBezTo>
                <a:lnTo>
                  <a:pt x="7929511" y="1049490"/>
                </a:lnTo>
                <a:lnTo>
                  <a:pt x="7920539" y="1055586"/>
                </a:lnTo>
                <a:cubicBezTo>
                  <a:pt x="7883315" y="1062987"/>
                  <a:pt x="7869705" y="1052934"/>
                  <a:pt x="7850641" y="1069274"/>
                </a:cubicBezTo>
                <a:cubicBezTo>
                  <a:pt x="7813097" y="1049940"/>
                  <a:pt x="7828826" y="1070772"/>
                  <a:pt x="7805277" y="1079284"/>
                </a:cubicBezTo>
                <a:cubicBezTo>
                  <a:pt x="7783674" y="1085629"/>
                  <a:pt x="7743522" y="1100809"/>
                  <a:pt x="7721021" y="1107343"/>
                </a:cubicBezTo>
                <a:cubicBezTo>
                  <a:pt x="7707136" y="1129937"/>
                  <a:pt x="7692990" y="1108029"/>
                  <a:pt x="7670271" y="1118487"/>
                </a:cubicBezTo>
                <a:cubicBezTo>
                  <a:pt x="7660535" y="1127885"/>
                  <a:pt x="7652653" y="1130674"/>
                  <a:pt x="7639863" y="1124977"/>
                </a:cubicBezTo>
                <a:cubicBezTo>
                  <a:pt x="7595428" y="1170166"/>
                  <a:pt x="7608715" y="1132529"/>
                  <a:pt x="7562935" y="1155344"/>
                </a:cubicBezTo>
                <a:cubicBezTo>
                  <a:pt x="7524045" y="1177585"/>
                  <a:pt x="7478472" y="1195870"/>
                  <a:pt x="7445235" y="1237666"/>
                </a:cubicBezTo>
                <a:cubicBezTo>
                  <a:pt x="7439864" y="1248740"/>
                  <a:pt x="7422361" y="1255866"/>
                  <a:pt x="7406141" y="1253580"/>
                </a:cubicBezTo>
                <a:cubicBezTo>
                  <a:pt x="7403349" y="1253187"/>
                  <a:pt x="7400702" y="1252523"/>
                  <a:pt x="7398282" y="1251610"/>
                </a:cubicBezTo>
                <a:cubicBezTo>
                  <a:pt x="7379362" y="1280298"/>
                  <a:pt x="7360014" y="1271943"/>
                  <a:pt x="7352783" y="1290294"/>
                </a:cubicBezTo>
                <a:cubicBezTo>
                  <a:pt x="7313523" y="1305346"/>
                  <a:pt x="7275692" y="1296814"/>
                  <a:pt x="7268660" y="1313047"/>
                </a:cubicBezTo>
                <a:cubicBezTo>
                  <a:pt x="7247325" y="1316608"/>
                  <a:pt x="7213598" y="1306491"/>
                  <a:pt x="7202350" y="1324792"/>
                </a:cubicBezTo>
                <a:cubicBezTo>
                  <a:pt x="7196438" y="1312993"/>
                  <a:pt x="7181055" y="1339222"/>
                  <a:pt x="7166396" y="1333719"/>
                </a:cubicBezTo>
                <a:cubicBezTo>
                  <a:pt x="7155618" y="1328495"/>
                  <a:pt x="7148437" y="1335233"/>
                  <a:pt x="7138872" y="1337619"/>
                </a:cubicBezTo>
                <a:cubicBezTo>
                  <a:pt x="7124928" y="1334549"/>
                  <a:pt x="7085452" y="1352349"/>
                  <a:pt x="7076136" y="1361516"/>
                </a:cubicBezTo>
                <a:cubicBezTo>
                  <a:pt x="7055536" y="1391136"/>
                  <a:pt x="6992666" y="1383958"/>
                  <a:pt x="6975206" y="1406971"/>
                </a:cubicBezTo>
                <a:cubicBezTo>
                  <a:pt x="6967988" y="1411228"/>
                  <a:pt x="6960583" y="1413802"/>
                  <a:pt x="6953100" y="1415319"/>
                </a:cubicBezTo>
                <a:lnTo>
                  <a:pt x="6931644" y="1417217"/>
                </a:lnTo>
                <a:lnTo>
                  <a:pt x="6924527" y="1413058"/>
                </a:lnTo>
                <a:lnTo>
                  <a:pt x="6911975" y="1416802"/>
                </a:lnTo>
                <a:lnTo>
                  <a:pt x="6908122" y="1416695"/>
                </a:lnTo>
                <a:lnTo>
                  <a:pt x="6886549" y="1417185"/>
                </a:lnTo>
                <a:cubicBezTo>
                  <a:pt x="6901297" y="1442009"/>
                  <a:pt x="6829601" y="1427777"/>
                  <a:pt x="6853233" y="1445633"/>
                </a:cubicBezTo>
                <a:cubicBezTo>
                  <a:pt x="6817440" y="1454147"/>
                  <a:pt x="6849325" y="1468908"/>
                  <a:pt x="6801763" y="1458092"/>
                </a:cubicBezTo>
                <a:cubicBezTo>
                  <a:pt x="6750314" y="1490429"/>
                  <a:pt x="6610187" y="1467361"/>
                  <a:pt x="6573324" y="1508615"/>
                </a:cubicBezTo>
                <a:cubicBezTo>
                  <a:pt x="6576073" y="1495010"/>
                  <a:pt x="6527627" y="1571425"/>
                  <a:pt x="6512587" y="1580769"/>
                </a:cubicBezTo>
                <a:cubicBezTo>
                  <a:pt x="6477418" y="1596681"/>
                  <a:pt x="6464465" y="1610138"/>
                  <a:pt x="6412227" y="1635850"/>
                </a:cubicBezTo>
                <a:cubicBezTo>
                  <a:pt x="6360920" y="1652089"/>
                  <a:pt x="6329198" y="1684983"/>
                  <a:pt x="6271766" y="1685125"/>
                </a:cubicBezTo>
                <a:cubicBezTo>
                  <a:pt x="6270954" y="1689630"/>
                  <a:pt x="6268899" y="1693662"/>
                  <a:pt x="6265986" y="1697342"/>
                </a:cubicBezTo>
                <a:lnTo>
                  <a:pt x="6255634" y="1706889"/>
                </a:lnTo>
                <a:lnTo>
                  <a:pt x="6253215" y="1706796"/>
                </a:lnTo>
                <a:cubicBezTo>
                  <a:pt x="6244144" y="1708418"/>
                  <a:pt x="6239885" y="1711059"/>
                  <a:pt x="6237762" y="1714142"/>
                </a:cubicBezTo>
                <a:lnTo>
                  <a:pt x="6236677" y="1718276"/>
                </a:lnTo>
                <a:lnTo>
                  <a:pt x="6226797" y="1724108"/>
                </a:lnTo>
                <a:lnTo>
                  <a:pt x="6209271" y="1737729"/>
                </a:lnTo>
                <a:lnTo>
                  <a:pt x="6204173" y="1738278"/>
                </a:lnTo>
                <a:lnTo>
                  <a:pt x="6174905" y="1755709"/>
                </a:lnTo>
                <a:lnTo>
                  <a:pt x="6173639" y="1755000"/>
                </a:lnTo>
                <a:cubicBezTo>
                  <a:pt x="6170130" y="1753808"/>
                  <a:pt x="6166281" y="1753678"/>
                  <a:pt x="6161616" y="1755765"/>
                </a:cubicBezTo>
                <a:cubicBezTo>
                  <a:pt x="6156118" y="1738654"/>
                  <a:pt x="6153879" y="1751728"/>
                  <a:pt x="6140607" y="1759396"/>
                </a:cubicBezTo>
                <a:cubicBezTo>
                  <a:pt x="6129108" y="1734530"/>
                  <a:pt x="6099048" y="1764714"/>
                  <a:pt x="6081475" y="1756019"/>
                </a:cubicBezTo>
                <a:cubicBezTo>
                  <a:pt x="6071982" y="1762213"/>
                  <a:pt x="6061735" y="1768310"/>
                  <a:pt x="6050866" y="1774087"/>
                </a:cubicBezTo>
                <a:lnTo>
                  <a:pt x="6044220" y="1777214"/>
                </a:lnTo>
                <a:lnTo>
                  <a:pt x="6043887" y="1777065"/>
                </a:lnTo>
                <a:cubicBezTo>
                  <a:pt x="6042014" y="1777296"/>
                  <a:pt x="6039667" y="1778155"/>
                  <a:pt x="6036477" y="1779944"/>
                </a:cubicBezTo>
                <a:lnTo>
                  <a:pt x="6032103" y="1782912"/>
                </a:lnTo>
                <a:lnTo>
                  <a:pt x="5998476" y="1768243"/>
                </a:lnTo>
                <a:lnTo>
                  <a:pt x="5955839" y="1778447"/>
                </a:lnTo>
                <a:cubicBezTo>
                  <a:pt x="5917066" y="1785378"/>
                  <a:pt x="5888184" y="1771691"/>
                  <a:pt x="5855319" y="1791242"/>
                </a:cubicBezTo>
                <a:cubicBezTo>
                  <a:pt x="5819000" y="1797653"/>
                  <a:pt x="5785962" y="1795828"/>
                  <a:pt x="5756488" y="1807118"/>
                </a:cubicBezTo>
                <a:cubicBezTo>
                  <a:pt x="5742733" y="1803434"/>
                  <a:pt x="5730469" y="1803218"/>
                  <a:pt x="5721040" y="1814422"/>
                </a:cubicBezTo>
                <a:cubicBezTo>
                  <a:pt x="5686587" y="1817812"/>
                  <a:pt x="5675621" y="1806443"/>
                  <a:pt x="5656374" y="1820581"/>
                </a:cubicBezTo>
                <a:cubicBezTo>
                  <a:pt x="5632879" y="1803280"/>
                  <a:pt x="5633474" y="1811470"/>
                  <a:pt x="5625840" y="1819147"/>
                </a:cubicBezTo>
                <a:lnTo>
                  <a:pt x="5624659" y="1819815"/>
                </a:lnTo>
                <a:lnTo>
                  <a:pt x="5621418" y="1817320"/>
                </a:lnTo>
                <a:lnTo>
                  <a:pt x="5615750" y="1816954"/>
                </a:lnTo>
                <a:lnTo>
                  <a:pt x="5601275" y="1820626"/>
                </a:lnTo>
                <a:lnTo>
                  <a:pt x="5595999" y="1822776"/>
                </a:lnTo>
                <a:cubicBezTo>
                  <a:pt x="5592302" y="1823971"/>
                  <a:pt x="5589767" y="1824397"/>
                  <a:pt x="5587925" y="1824284"/>
                </a:cubicBezTo>
                <a:lnTo>
                  <a:pt x="5587672" y="1824077"/>
                </a:lnTo>
                <a:lnTo>
                  <a:pt x="5580212" y="1825969"/>
                </a:lnTo>
                <a:cubicBezTo>
                  <a:pt x="5567744" y="1829724"/>
                  <a:pt x="5555728" y="1833908"/>
                  <a:pt x="5544380" y="1838327"/>
                </a:cubicBezTo>
                <a:cubicBezTo>
                  <a:pt x="5531435" y="1826502"/>
                  <a:pt x="5491269" y="1850982"/>
                  <a:pt x="5490474" y="1824216"/>
                </a:cubicBezTo>
                <a:cubicBezTo>
                  <a:pt x="5475002" y="1829409"/>
                  <a:pt x="5467679" y="1841974"/>
                  <a:pt x="5469389" y="1823995"/>
                </a:cubicBezTo>
                <a:cubicBezTo>
                  <a:pt x="5464194" y="1825217"/>
                  <a:pt x="5460649" y="1824388"/>
                  <a:pt x="5457847" y="1822568"/>
                </a:cubicBezTo>
                <a:lnTo>
                  <a:pt x="5456946" y="1821634"/>
                </a:lnTo>
                <a:lnTo>
                  <a:pt x="5422623" y="1833603"/>
                </a:lnTo>
                <a:lnTo>
                  <a:pt x="5417641" y="1833220"/>
                </a:lnTo>
                <a:lnTo>
                  <a:pt x="5395812" y="1843547"/>
                </a:lnTo>
                <a:lnTo>
                  <a:pt x="5384245" y="1847534"/>
                </a:lnTo>
                <a:lnTo>
                  <a:pt x="5381575" y="1851439"/>
                </a:lnTo>
                <a:cubicBezTo>
                  <a:pt x="5378360" y="1854112"/>
                  <a:pt x="5373323" y="1855958"/>
                  <a:pt x="5364196" y="1855916"/>
                </a:cubicBezTo>
                <a:lnTo>
                  <a:pt x="5361974" y="1855383"/>
                </a:lnTo>
                <a:lnTo>
                  <a:pt x="5348482" y="1862972"/>
                </a:lnTo>
                <a:cubicBezTo>
                  <a:pt x="5344283" y="1866093"/>
                  <a:pt x="5340752" y="1869721"/>
                  <a:pt x="5338191" y="1874042"/>
                </a:cubicBezTo>
                <a:cubicBezTo>
                  <a:pt x="5284467" y="1863733"/>
                  <a:pt x="5241659" y="1890598"/>
                  <a:pt x="5187216" y="1897374"/>
                </a:cubicBezTo>
                <a:cubicBezTo>
                  <a:pt x="5128112" y="1913380"/>
                  <a:pt x="5000209" y="1958424"/>
                  <a:pt x="4979418" y="1970081"/>
                </a:cubicBezTo>
                <a:cubicBezTo>
                  <a:pt x="4961626" y="1976617"/>
                  <a:pt x="4880285" y="1980317"/>
                  <a:pt x="4888296" y="1967318"/>
                </a:cubicBezTo>
                <a:cubicBezTo>
                  <a:pt x="4837341" y="2001544"/>
                  <a:pt x="4813096" y="1980143"/>
                  <a:pt x="4752077" y="2002868"/>
                </a:cubicBezTo>
                <a:cubicBezTo>
                  <a:pt x="4711959" y="1983479"/>
                  <a:pt x="4735849" y="2003927"/>
                  <a:pt x="4698992" y="2005865"/>
                </a:cubicBezTo>
                <a:cubicBezTo>
                  <a:pt x="4713932" y="2027882"/>
                  <a:pt x="4652629" y="2000711"/>
                  <a:pt x="4656477" y="2028026"/>
                </a:cubicBezTo>
                <a:cubicBezTo>
                  <a:pt x="4649649" y="2027513"/>
                  <a:pt x="4642912" y="2026156"/>
                  <a:pt x="4636122" y="2024588"/>
                </a:cubicBezTo>
                <a:lnTo>
                  <a:pt x="4632564" y="2023781"/>
                </a:lnTo>
                <a:lnTo>
                  <a:pt x="4619336" y="2025213"/>
                </a:lnTo>
                <a:lnTo>
                  <a:pt x="4614352" y="2019789"/>
                </a:lnTo>
                <a:lnTo>
                  <a:pt x="4569544" y="2022030"/>
                </a:lnTo>
                <a:cubicBezTo>
                  <a:pt x="4550398" y="2036773"/>
                  <a:pt x="4514182" y="2030017"/>
                  <a:pt x="4484150" y="2036534"/>
                </a:cubicBezTo>
                <a:lnTo>
                  <a:pt x="4470992" y="2042470"/>
                </a:lnTo>
                <a:lnTo>
                  <a:pt x="4383921" y="2051948"/>
                </a:lnTo>
                <a:lnTo>
                  <a:pt x="4324401" y="2062236"/>
                </a:lnTo>
                <a:lnTo>
                  <a:pt x="4311690" y="2068007"/>
                </a:lnTo>
                <a:lnTo>
                  <a:pt x="4296855" y="2063078"/>
                </a:lnTo>
                <a:cubicBezTo>
                  <a:pt x="4295031" y="2061626"/>
                  <a:pt x="4293546" y="2059995"/>
                  <a:pt x="4292443" y="2058242"/>
                </a:cubicBezTo>
                <a:lnTo>
                  <a:pt x="4245098" y="2067844"/>
                </a:lnTo>
                <a:lnTo>
                  <a:pt x="4239373" y="2068113"/>
                </a:lnTo>
                <a:lnTo>
                  <a:pt x="4199908" y="2066755"/>
                </a:lnTo>
                <a:lnTo>
                  <a:pt x="4141208" y="2059740"/>
                </a:lnTo>
                <a:cubicBezTo>
                  <a:pt x="4121791" y="2054316"/>
                  <a:pt x="4104260" y="2032120"/>
                  <a:pt x="4080292" y="2043471"/>
                </a:cubicBezTo>
                <a:cubicBezTo>
                  <a:pt x="4085601" y="2030904"/>
                  <a:pt x="4051823" y="2047468"/>
                  <a:pt x="4045124" y="2036865"/>
                </a:cubicBezTo>
                <a:cubicBezTo>
                  <a:pt x="4041187" y="2028047"/>
                  <a:pt x="4030023" y="2031017"/>
                  <a:pt x="4020658" y="2029269"/>
                </a:cubicBezTo>
                <a:cubicBezTo>
                  <a:pt x="4012480" y="2021053"/>
                  <a:pt x="3967178" y="2020722"/>
                  <a:pt x="3952339" y="2024942"/>
                </a:cubicBezTo>
                <a:cubicBezTo>
                  <a:pt x="3911707" y="2042361"/>
                  <a:pt x="3869264" y="2011089"/>
                  <a:pt x="3836569" y="2024044"/>
                </a:cubicBezTo>
                <a:cubicBezTo>
                  <a:pt x="3810252" y="2022479"/>
                  <a:pt x="3801793" y="2018038"/>
                  <a:pt x="3794437" y="2015549"/>
                </a:cubicBezTo>
                <a:lnTo>
                  <a:pt x="3792431" y="2009111"/>
                </a:lnTo>
                <a:lnTo>
                  <a:pt x="3779628" y="2007348"/>
                </a:lnTo>
                <a:lnTo>
                  <a:pt x="3776751" y="2005720"/>
                </a:lnTo>
                <a:cubicBezTo>
                  <a:pt x="3771267" y="2002586"/>
                  <a:pt x="3765734" y="1999668"/>
                  <a:pt x="3759716" y="1997546"/>
                </a:cubicBezTo>
                <a:cubicBezTo>
                  <a:pt x="3750329" y="2024906"/>
                  <a:pt x="3706981" y="1984010"/>
                  <a:pt x="3710266" y="2008882"/>
                </a:cubicBezTo>
                <a:cubicBezTo>
                  <a:pt x="3675567" y="2001984"/>
                  <a:pt x="3628804" y="2032006"/>
                  <a:pt x="3601196" y="2003685"/>
                </a:cubicBezTo>
                <a:cubicBezTo>
                  <a:pt x="3548850" y="1999682"/>
                  <a:pt x="3502061" y="1991654"/>
                  <a:pt x="3446105" y="1989400"/>
                </a:cubicBezTo>
                <a:cubicBezTo>
                  <a:pt x="3401638" y="1996894"/>
                  <a:pt x="3357711" y="1971646"/>
                  <a:pt x="3324453" y="1985620"/>
                </a:cubicBezTo>
                <a:cubicBezTo>
                  <a:pt x="3275634" y="1974332"/>
                  <a:pt x="3212760" y="1975743"/>
                  <a:pt x="3170596" y="1997703"/>
                </a:cubicBezTo>
                <a:cubicBezTo>
                  <a:pt x="3117486" y="1991304"/>
                  <a:pt x="3106384" y="2007124"/>
                  <a:pt x="3062011" y="1984354"/>
                </a:cubicBezTo>
                <a:cubicBezTo>
                  <a:pt x="3057621" y="1987929"/>
                  <a:pt x="3052668" y="1990600"/>
                  <a:pt x="3047345" y="1992622"/>
                </a:cubicBezTo>
                <a:lnTo>
                  <a:pt x="3031387" y="1996757"/>
                </a:lnTo>
                <a:lnTo>
                  <a:pt x="3029603" y="1995713"/>
                </a:lnTo>
                <a:cubicBezTo>
                  <a:pt x="3021258" y="1993501"/>
                  <a:pt x="3015768" y="1994088"/>
                  <a:pt x="3011556" y="1995912"/>
                </a:cubicBezTo>
                <a:lnTo>
                  <a:pt x="2994774" y="2000163"/>
                </a:lnTo>
                <a:lnTo>
                  <a:pt x="2928374" y="2006826"/>
                </a:lnTo>
                <a:lnTo>
                  <a:pt x="2927990" y="2005707"/>
                </a:lnTo>
                <a:cubicBezTo>
                  <a:pt x="2926282" y="2003277"/>
                  <a:pt x="2923426" y="2001631"/>
                  <a:pt x="2918085" y="2001577"/>
                </a:cubicBezTo>
                <a:cubicBezTo>
                  <a:pt x="2928152" y="1984579"/>
                  <a:pt x="2915501" y="1994999"/>
                  <a:pt x="2898861" y="1996344"/>
                </a:cubicBezTo>
                <a:cubicBezTo>
                  <a:pt x="2910786" y="1970243"/>
                  <a:pt x="2862394" y="1984383"/>
                  <a:pt x="2856119" y="1969853"/>
                </a:cubicBezTo>
                <a:cubicBezTo>
                  <a:pt x="2843628" y="1971429"/>
                  <a:pt x="2830634" y="1972621"/>
                  <a:pt x="2817431" y="1973286"/>
                </a:cubicBezTo>
                <a:lnTo>
                  <a:pt x="2809697" y="1973343"/>
                </a:lnTo>
                <a:cubicBezTo>
                  <a:pt x="2809653" y="1973255"/>
                  <a:pt x="2809608" y="1973169"/>
                  <a:pt x="2809564" y="1973082"/>
                </a:cubicBezTo>
                <a:cubicBezTo>
                  <a:pt x="2807929" y="1972535"/>
                  <a:pt x="2805403" y="1972343"/>
                  <a:pt x="2801449" y="1972620"/>
                </a:cubicBezTo>
                <a:lnTo>
                  <a:pt x="2780592" y="1973556"/>
                </a:lnTo>
                <a:lnTo>
                  <a:pt x="2775569" y="1971853"/>
                </a:lnTo>
                <a:lnTo>
                  <a:pt x="2745068" y="1960376"/>
                </a:lnTo>
                <a:cubicBezTo>
                  <a:pt x="2723927" y="1957194"/>
                  <a:pt x="2679639" y="1952736"/>
                  <a:pt x="2646933" y="1949578"/>
                </a:cubicBezTo>
                <a:cubicBezTo>
                  <a:pt x="2614577" y="1953493"/>
                  <a:pt x="2585154" y="1943863"/>
                  <a:pt x="2548831" y="1941424"/>
                </a:cubicBezTo>
                <a:cubicBezTo>
                  <a:pt x="2509461" y="1952528"/>
                  <a:pt x="2489457" y="1932402"/>
                  <a:pt x="2450638" y="1929883"/>
                </a:cubicBezTo>
                <a:cubicBezTo>
                  <a:pt x="2416878" y="1949136"/>
                  <a:pt x="2422997" y="1912970"/>
                  <a:pt x="2403143" y="1905311"/>
                </a:cubicBezTo>
                <a:lnTo>
                  <a:pt x="2397526" y="1904604"/>
                </a:lnTo>
                <a:lnTo>
                  <a:pt x="2382841" y="1907407"/>
                </a:lnTo>
                <a:lnTo>
                  <a:pt x="2377427" y="1909241"/>
                </a:lnTo>
                <a:cubicBezTo>
                  <a:pt x="2373657" y="1910213"/>
                  <a:pt x="2371100" y="1910487"/>
                  <a:pt x="2369275" y="1910264"/>
                </a:cubicBezTo>
                <a:lnTo>
                  <a:pt x="2369039" y="1910041"/>
                </a:lnTo>
                <a:lnTo>
                  <a:pt x="2324870" y="1921693"/>
                </a:lnTo>
                <a:cubicBezTo>
                  <a:pt x="2312870" y="1909092"/>
                  <a:pt x="2271048" y="1931159"/>
                  <a:pt x="2272261" y="1904348"/>
                </a:cubicBezTo>
                <a:cubicBezTo>
                  <a:pt x="2256469" y="1908613"/>
                  <a:pt x="2248237" y="1920737"/>
                  <a:pt x="2251287" y="1902861"/>
                </a:cubicBezTo>
                <a:cubicBezTo>
                  <a:pt x="2246022" y="1903773"/>
                  <a:pt x="2242556" y="1902730"/>
                  <a:pt x="2239904" y="1900741"/>
                </a:cubicBezTo>
                <a:lnTo>
                  <a:pt x="2204009" y="1909662"/>
                </a:lnTo>
                <a:lnTo>
                  <a:pt x="2199075" y="1908979"/>
                </a:lnTo>
                <a:lnTo>
                  <a:pt x="2176570" y="1917995"/>
                </a:lnTo>
                <a:lnTo>
                  <a:pt x="2144169" y="1928467"/>
                </a:lnTo>
                <a:lnTo>
                  <a:pt x="2141995" y="1927802"/>
                </a:lnTo>
                <a:lnTo>
                  <a:pt x="2127994" y="1934580"/>
                </a:lnTo>
                <a:cubicBezTo>
                  <a:pt x="2123582" y="1937450"/>
                  <a:pt x="2065338" y="1940864"/>
                  <a:pt x="2062463" y="1945032"/>
                </a:cubicBezTo>
                <a:cubicBezTo>
                  <a:pt x="2009750" y="1931500"/>
                  <a:pt x="2019575" y="1955794"/>
                  <a:pt x="1964865" y="1959303"/>
                </a:cubicBezTo>
                <a:cubicBezTo>
                  <a:pt x="1928063" y="1953972"/>
                  <a:pt x="1907652" y="1958603"/>
                  <a:pt x="1848421" y="1967726"/>
                </a:cubicBezTo>
                <a:cubicBezTo>
                  <a:pt x="1808660" y="1974760"/>
                  <a:pt x="1778898" y="1997243"/>
                  <a:pt x="1726299" y="2001504"/>
                </a:cubicBezTo>
                <a:cubicBezTo>
                  <a:pt x="1673005" y="2032669"/>
                  <a:pt x="1586201" y="2019615"/>
                  <a:pt x="1523750" y="2038677"/>
                </a:cubicBezTo>
                <a:cubicBezTo>
                  <a:pt x="1485266" y="2016882"/>
                  <a:pt x="1507515" y="2038764"/>
                  <a:pt x="1470679" y="2038487"/>
                </a:cubicBezTo>
                <a:cubicBezTo>
                  <a:pt x="1483901" y="2061400"/>
                  <a:pt x="1424907" y="2030553"/>
                  <a:pt x="1426690" y="2058097"/>
                </a:cubicBezTo>
                <a:cubicBezTo>
                  <a:pt x="1419929" y="2057176"/>
                  <a:pt x="1413325" y="2055413"/>
                  <a:pt x="1406683" y="2053438"/>
                </a:cubicBezTo>
                <a:lnTo>
                  <a:pt x="1364803" y="2044063"/>
                </a:lnTo>
                <a:cubicBezTo>
                  <a:pt x="1357227" y="2043750"/>
                  <a:pt x="1349221" y="2044481"/>
                  <a:pt x="1340592" y="2046883"/>
                </a:cubicBezTo>
                <a:cubicBezTo>
                  <a:pt x="1313706" y="2065008"/>
                  <a:pt x="1259470" y="2043093"/>
                  <a:pt x="1226584" y="2066865"/>
                </a:cubicBezTo>
                <a:cubicBezTo>
                  <a:pt x="1213711" y="2073523"/>
                  <a:pt x="1169107" y="2081361"/>
                  <a:pt x="1157776" y="2075069"/>
                </a:cubicBezTo>
                <a:cubicBezTo>
                  <a:pt x="1147881" y="2075101"/>
                  <a:pt x="1138113" y="2079917"/>
                  <a:pt x="1130703" y="2072292"/>
                </a:cubicBezTo>
                <a:cubicBezTo>
                  <a:pt x="1119867" y="2063476"/>
                  <a:pt x="1093365" y="2085206"/>
                  <a:pt x="1093525" y="2072377"/>
                </a:cubicBezTo>
                <a:cubicBezTo>
                  <a:pt x="1074560" y="2087416"/>
                  <a:pt x="1048429" y="2069593"/>
                  <a:pt x="1027186" y="2067964"/>
                </a:cubicBezTo>
                <a:cubicBezTo>
                  <a:pt x="1013067" y="2082005"/>
                  <a:pt x="982424" y="2064739"/>
                  <a:pt x="939318" y="2069968"/>
                </a:cubicBezTo>
                <a:cubicBezTo>
                  <a:pt x="924013" y="2086013"/>
                  <a:pt x="941994" y="2059704"/>
                  <a:pt x="911087" y="2082975"/>
                </a:cubicBezTo>
                <a:cubicBezTo>
                  <a:pt x="909300" y="2081516"/>
                  <a:pt x="871488" y="2090155"/>
                  <a:pt x="850358" y="2092811"/>
                </a:cubicBezTo>
                <a:cubicBezTo>
                  <a:pt x="829228" y="2095467"/>
                  <a:pt x="794468" y="2089469"/>
                  <a:pt x="784309" y="2098913"/>
                </a:cubicBezTo>
                <a:cubicBezTo>
                  <a:pt x="742250" y="2110391"/>
                  <a:pt x="704708" y="2163821"/>
                  <a:pt x="656060" y="2161683"/>
                </a:cubicBezTo>
                <a:cubicBezTo>
                  <a:pt x="647028" y="2153124"/>
                  <a:pt x="580428" y="2153947"/>
                  <a:pt x="567060" y="2160730"/>
                </a:cubicBezTo>
                <a:cubicBezTo>
                  <a:pt x="541290" y="2165447"/>
                  <a:pt x="538680" y="2140870"/>
                  <a:pt x="515269" y="2159436"/>
                </a:cubicBezTo>
                <a:cubicBezTo>
                  <a:pt x="517489" y="2145685"/>
                  <a:pt x="465134" y="2161804"/>
                  <a:pt x="474542" y="2146436"/>
                </a:cubicBezTo>
                <a:cubicBezTo>
                  <a:pt x="455402" y="2137099"/>
                  <a:pt x="450760" y="2157925"/>
                  <a:pt x="432035" y="2150124"/>
                </a:cubicBezTo>
                <a:cubicBezTo>
                  <a:pt x="416021" y="2153292"/>
                  <a:pt x="399143" y="2163452"/>
                  <a:pt x="378455" y="2165441"/>
                </a:cubicBezTo>
                <a:cubicBezTo>
                  <a:pt x="353253" y="2176722"/>
                  <a:pt x="345530" y="2163751"/>
                  <a:pt x="307909" y="2162055"/>
                </a:cubicBezTo>
                <a:cubicBezTo>
                  <a:pt x="294101" y="2171852"/>
                  <a:pt x="244890" y="2169830"/>
                  <a:pt x="231590" y="2164122"/>
                </a:cubicBezTo>
                <a:cubicBezTo>
                  <a:pt x="196536" y="2171051"/>
                  <a:pt x="198497" y="2164357"/>
                  <a:pt x="157866" y="2165402"/>
                </a:cubicBezTo>
                <a:cubicBezTo>
                  <a:pt x="116399" y="2180081"/>
                  <a:pt x="90508" y="2162154"/>
                  <a:pt x="47102" y="2163358"/>
                </a:cubicBezTo>
                <a:cubicBezTo>
                  <a:pt x="27824" y="2176027"/>
                  <a:pt x="19562" y="2169634"/>
                  <a:pt x="11656" y="2160770"/>
                </a:cubicBezTo>
                <a:lnTo>
                  <a:pt x="0" y="2148979"/>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0D3E853-5BA0-4B6E-A74E-5C1FC753E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27912"/>
            <a:ext cx="11160425" cy="2171208"/>
          </a:xfrm>
          <a:custGeom>
            <a:avLst/>
            <a:gdLst>
              <a:gd name="connsiteX0" fmla="*/ 0 w 11160425"/>
              <a:gd name="connsiteY0" fmla="*/ 0 h 2171208"/>
              <a:gd name="connsiteX1" fmla="*/ 11160425 w 11160425"/>
              <a:gd name="connsiteY1" fmla="*/ 0 h 2171208"/>
              <a:gd name="connsiteX2" fmla="*/ 11159734 w 11160425"/>
              <a:gd name="connsiteY2" fmla="*/ 479 h 2171208"/>
              <a:gd name="connsiteX3" fmla="*/ 11121828 w 11160425"/>
              <a:gd name="connsiteY3" fmla="*/ 34789 h 2171208"/>
              <a:gd name="connsiteX4" fmla="*/ 11017543 w 11160425"/>
              <a:gd name="connsiteY4" fmla="*/ 66582 h 2171208"/>
              <a:gd name="connsiteX5" fmla="*/ 10922865 w 11160425"/>
              <a:gd name="connsiteY5" fmla="*/ 74271 h 2171208"/>
              <a:gd name="connsiteX6" fmla="*/ 10870004 w 11160425"/>
              <a:gd name="connsiteY6" fmla="*/ 100959 h 2171208"/>
              <a:gd name="connsiteX7" fmla="*/ 10752266 w 11160425"/>
              <a:gd name="connsiteY7" fmla="*/ 138250 h 2171208"/>
              <a:gd name="connsiteX8" fmla="*/ 10673821 w 11160425"/>
              <a:gd name="connsiteY8" fmla="*/ 127209 h 2171208"/>
              <a:gd name="connsiteX9" fmla="*/ 10583628 w 11160425"/>
              <a:gd name="connsiteY9" fmla="*/ 190850 h 2171208"/>
              <a:gd name="connsiteX10" fmla="*/ 10455531 w 11160425"/>
              <a:gd name="connsiteY10" fmla="*/ 205196 h 2171208"/>
              <a:gd name="connsiteX11" fmla="*/ 10372214 w 11160425"/>
              <a:gd name="connsiteY11" fmla="*/ 226573 h 2171208"/>
              <a:gd name="connsiteX12" fmla="*/ 10185130 w 11160425"/>
              <a:gd name="connsiteY12" fmla="*/ 277903 h 2171208"/>
              <a:gd name="connsiteX13" fmla="*/ 10006577 w 11160425"/>
              <a:gd name="connsiteY13" fmla="*/ 328627 h 2171208"/>
              <a:gd name="connsiteX14" fmla="*/ 9908235 w 11160425"/>
              <a:gd name="connsiteY14" fmla="*/ 356638 h 2171208"/>
              <a:gd name="connsiteX15" fmla="*/ 9749477 w 11160425"/>
              <a:gd name="connsiteY15" fmla="*/ 412155 h 2171208"/>
              <a:gd name="connsiteX16" fmla="*/ 9703003 w 11160425"/>
              <a:gd name="connsiteY16" fmla="*/ 421886 h 2171208"/>
              <a:gd name="connsiteX17" fmla="*/ 9675483 w 11160425"/>
              <a:gd name="connsiteY17" fmla="*/ 429342 h 2171208"/>
              <a:gd name="connsiteX18" fmla="*/ 9620036 w 11160425"/>
              <a:gd name="connsiteY18" fmla="*/ 464774 h 2171208"/>
              <a:gd name="connsiteX19" fmla="*/ 9452920 w 11160425"/>
              <a:gd name="connsiteY19" fmla="*/ 513588 h 2171208"/>
              <a:gd name="connsiteX20" fmla="*/ 9339758 w 11160425"/>
              <a:gd name="connsiteY20" fmla="*/ 538315 h 2171208"/>
              <a:gd name="connsiteX21" fmla="*/ 9162197 w 11160425"/>
              <a:gd name="connsiteY21" fmla="*/ 584298 h 2171208"/>
              <a:gd name="connsiteX22" fmla="*/ 9041656 w 11160425"/>
              <a:gd name="connsiteY22" fmla="*/ 615184 h 2171208"/>
              <a:gd name="connsiteX23" fmla="*/ 8933630 w 11160425"/>
              <a:gd name="connsiteY23" fmla="*/ 658151 h 2171208"/>
              <a:gd name="connsiteX24" fmla="*/ 8890917 w 11160425"/>
              <a:gd name="connsiteY24" fmla="*/ 695005 h 2171208"/>
              <a:gd name="connsiteX25" fmla="*/ 8805835 w 11160425"/>
              <a:gd name="connsiteY25" fmla="*/ 775028 h 2171208"/>
              <a:gd name="connsiteX26" fmla="*/ 8796649 w 11160425"/>
              <a:gd name="connsiteY26" fmla="*/ 786216 h 2171208"/>
              <a:gd name="connsiteX27" fmla="*/ 8788653 w 11160425"/>
              <a:gd name="connsiteY27" fmla="*/ 782398 h 2171208"/>
              <a:gd name="connsiteX28" fmla="*/ 8769129 w 11160425"/>
              <a:gd name="connsiteY28" fmla="*/ 791648 h 2171208"/>
              <a:gd name="connsiteX29" fmla="*/ 8724049 w 11160425"/>
              <a:gd name="connsiteY29" fmla="*/ 780662 h 2171208"/>
              <a:gd name="connsiteX30" fmla="*/ 8687087 w 11160425"/>
              <a:gd name="connsiteY30" fmla="*/ 809641 h 2171208"/>
              <a:gd name="connsiteX31" fmla="*/ 8668059 w 11160425"/>
              <a:gd name="connsiteY31" fmla="*/ 830123 h 2171208"/>
              <a:gd name="connsiteX32" fmla="*/ 8646808 w 11160425"/>
              <a:gd name="connsiteY32" fmla="*/ 834415 h 2171208"/>
              <a:gd name="connsiteX33" fmla="*/ 8634346 w 11160425"/>
              <a:gd name="connsiteY33" fmla="*/ 848454 h 2171208"/>
              <a:gd name="connsiteX34" fmla="*/ 8612455 w 11160425"/>
              <a:gd name="connsiteY34" fmla="*/ 848442 h 2171208"/>
              <a:gd name="connsiteX35" fmla="*/ 8527938 w 11160425"/>
              <a:gd name="connsiteY35" fmla="*/ 879567 h 2171208"/>
              <a:gd name="connsiteX36" fmla="*/ 8511302 w 11160425"/>
              <a:gd name="connsiteY36" fmla="*/ 884414 h 2171208"/>
              <a:gd name="connsiteX37" fmla="*/ 8503670 w 11160425"/>
              <a:gd name="connsiteY37" fmla="*/ 893442 h 2171208"/>
              <a:gd name="connsiteX38" fmla="*/ 8480127 w 11160425"/>
              <a:gd name="connsiteY38" fmla="*/ 903942 h 2171208"/>
              <a:gd name="connsiteX39" fmla="*/ 8471039 w 11160425"/>
              <a:gd name="connsiteY39" fmla="*/ 901136 h 2171208"/>
              <a:gd name="connsiteX40" fmla="*/ 8470408 w 11160425"/>
              <a:gd name="connsiteY40" fmla="*/ 905572 h 2171208"/>
              <a:gd name="connsiteX41" fmla="*/ 8438518 w 11160425"/>
              <a:gd name="connsiteY41" fmla="*/ 923274 h 2171208"/>
              <a:gd name="connsiteX42" fmla="*/ 8369793 w 11160425"/>
              <a:gd name="connsiteY42" fmla="*/ 961709 h 2171208"/>
              <a:gd name="connsiteX43" fmla="*/ 8352510 w 11160425"/>
              <a:gd name="connsiteY43" fmla="*/ 971108 h 2171208"/>
              <a:gd name="connsiteX44" fmla="*/ 8336092 w 11160425"/>
              <a:gd name="connsiteY44" fmla="*/ 972364 h 2171208"/>
              <a:gd name="connsiteX45" fmla="*/ 8248439 w 11160425"/>
              <a:gd name="connsiteY45" fmla="*/ 994273 h 2171208"/>
              <a:gd name="connsiteX46" fmla="*/ 8226654 w 11160425"/>
              <a:gd name="connsiteY46" fmla="*/ 995152 h 2171208"/>
              <a:gd name="connsiteX47" fmla="*/ 8216356 w 11160425"/>
              <a:gd name="connsiteY47" fmla="*/ 990246 h 2171208"/>
              <a:gd name="connsiteX48" fmla="*/ 8184675 w 11160425"/>
              <a:gd name="connsiteY48" fmla="*/ 1009213 h 2171208"/>
              <a:gd name="connsiteX49" fmla="*/ 8133494 w 11160425"/>
              <a:gd name="connsiteY49" fmla="*/ 1027796 h 2171208"/>
              <a:gd name="connsiteX50" fmla="*/ 8109620 w 11160425"/>
              <a:gd name="connsiteY50" fmla="*/ 1038733 h 2171208"/>
              <a:gd name="connsiteX51" fmla="*/ 8088480 w 11160425"/>
              <a:gd name="connsiteY51" fmla="*/ 1038849 h 2171208"/>
              <a:gd name="connsiteX52" fmla="*/ 7972563 w 11160425"/>
              <a:gd name="connsiteY52" fmla="*/ 1059837 h 2171208"/>
              <a:gd name="connsiteX53" fmla="*/ 7944674 w 11160425"/>
              <a:gd name="connsiteY53" fmla="*/ 1058940 h 2171208"/>
              <a:gd name="connsiteX54" fmla="*/ 7929511 w 11160425"/>
              <a:gd name="connsiteY54" fmla="*/ 1049490 h 2171208"/>
              <a:gd name="connsiteX55" fmla="*/ 7920539 w 11160425"/>
              <a:gd name="connsiteY55" fmla="*/ 1055586 h 2171208"/>
              <a:gd name="connsiteX56" fmla="*/ 7850641 w 11160425"/>
              <a:gd name="connsiteY56" fmla="*/ 1069274 h 2171208"/>
              <a:gd name="connsiteX57" fmla="*/ 7805277 w 11160425"/>
              <a:gd name="connsiteY57" fmla="*/ 1079284 h 2171208"/>
              <a:gd name="connsiteX58" fmla="*/ 7721021 w 11160425"/>
              <a:gd name="connsiteY58" fmla="*/ 1107343 h 2171208"/>
              <a:gd name="connsiteX59" fmla="*/ 7670271 w 11160425"/>
              <a:gd name="connsiteY59" fmla="*/ 1118487 h 2171208"/>
              <a:gd name="connsiteX60" fmla="*/ 7639863 w 11160425"/>
              <a:gd name="connsiteY60" fmla="*/ 1124977 h 2171208"/>
              <a:gd name="connsiteX61" fmla="*/ 7562935 w 11160425"/>
              <a:gd name="connsiteY61" fmla="*/ 1155344 h 2171208"/>
              <a:gd name="connsiteX62" fmla="*/ 7445235 w 11160425"/>
              <a:gd name="connsiteY62" fmla="*/ 1237666 h 2171208"/>
              <a:gd name="connsiteX63" fmla="*/ 7406141 w 11160425"/>
              <a:gd name="connsiteY63" fmla="*/ 1253580 h 2171208"/>
              <a:gd name="connsiteX64" fmla="*/ 7398282 w 11160425"/>
              <a:gd name="connsiteY64" fmla="*/ 1251610 h 2171208"/>
              <a:gd name="connsiteX65" fmla="*/ 7352783 w 11160425"/>
              <a:gd name="connsiteY65" fmla="*/ 1290294 h 2171208"/>
              <a:gd name="connsiteX66" fmla="*/ 7268660 w 11160425"/>
              <a:gd name="connsiteY66" fmla="*/ 1313047 h 2171208"/>
              <a:gd name="connsiteX67" fmla="*/ 7202350 w 11160425"/>
              <a:gd name="connsiteY67" fmla="*/ 1324792 h 2171208"/>
              <a:gd name="connsiteX68" fmla="*/ 7166396 w 11160425"/>
              <a:gd name="connsiteY68" fmla="*/ 1333719 h 2171208"/>
              <a:gd name="connsiteX69" fmla="*/ 7138872 w 11160425"/>
              <a:gd name="connsiteY69" fmla="*/ 1337619 h 2171208"/>
              <a:gd name="connsiteX70" fmla="*/ 7076136 w 11160425"/>
              <a:gd name="connsiteY70" fmla="*/ 1361516 h 2171208"/>
              <a:gd name="connsiteX71" fmla="*/ 6975206 w 11160425"/>
              <a:gd name="connsiteY71" fmla="*/ 1406971 h 2171208"/>
              <a:gd name="connsiteX72" fmla="*/ 6953100 w 11160425"/>
              <a:gd name="connsiteY72" fmla="*/ 1415319 h 2171208"/>
              <a:gd name="connsiteX73" fmla="*/ 6931644 w 11160425"/>
              <a:gd name="connsiteY73" fmla="*/ 1417217 h 2171208"/>
              <a:gd name="connsiteX74" fmla="*/ 6924527 w 11160425"/>
              <a:gd name="connsiteY74" fmla="*/ 1413058 h 2171208"/>
              <a:gd name="connsiteX75" fmla="*/ 6911975 w 11160425"/>
              <a:gd name="connsiteY75" fmla="*/ 1416802 h 2171208"/>
              <a:gd name="connsiteX76" fmla="*/ 6908122 w 11160425"/>
              <a:gd name="connsiteY76" fmla="*/ 1416695 h 2171208"/>
              <a:gd name="connsiteX77" fmla="*/ 6886549 w 11160425"/>
              <a:gd name="connsiteY77" fmla="*/ 1417185 h 2171208"/>
              <a:gd name="connsiteX78" fmla="*/ 6853233 w 11160425"/>
              <a:gd name="connsiteY78" fmla="*/ 1445633 h 2171208"/>
              <a:gd name="connsiteX79" fmla="*/ 6801763 w 11160425"/>
              <a:gd name="connsiteY79" fmla="*/ 1458092 h 2171208"/>
              <a:gd name="connsiteX80" fmla="*/ 6573324 w 11160425"/>
              <a:gd name="connsiteY80" fmla="*/ 1508615 h 2171208"/>
              <a:gd name="connsiteX81" fmla="*/ 6512587 w 11160425"/>
              <a:gd name="connsiteY81" fmla="*/ 1580769 h 2171208"/>
              <a:gd name="connsiteX82" fmla="*/ 6412227 w 11160425"/>
              <a:gd name="connsiteY82" fmla="*/ 1635850 h 2171208"/>
              <a:gd name="connsiteX83" fmla="*/ 6271766 w 11160425"/>
              <a:gd name="connsiteY83" fmla="*/ 1685125 h 2171208"/>
              <a:gd name="connsiteX84" fmla="*/ 6265986 w 11160425"/>
              <a:gd name="connsiteY84" fmla="*/ 1697342 h 2171208"/>
              <a:gd name="connsiteX85" fmla="*/ 6255634 w 11160425"/>
              <a:gd name="connsiteY85" fmla="*/ 1706889 h 2171208"/>
              <a:gd name="connsiteX86" fmla="*/ 6253215 w 11160425"/>
              <a:gd name="connsiteY86" fmla="*/ 1706796 h 2171208"/>
              <a:gd name="connsiteX87" fmla="*/ 6237762 w 11160425"/>
              <a:gd name="connsiteY87" fmla="*/ 1714142 h 2171208"/>
              <a:gd name="connsiteX88" fmla="*/ 6236677 w 11160425"/>
              <a:gd name="connsiteY88" fmla="*/ 1718276 h 2171208"/>
              <a:gd name="connsiteX89" fmla="*/ 6226797 w 11160425"/>
              <a:gd name="connsiteY89" fmla="*/ 1724108 h 2171208"/>
              <a:gd name="connsiteX90" fmla="*/ 6209271 w 11160425"/>
              <a:gd name="connsiteY90" fmla="*/ 1737729 h 2171208"/>
              <a:gd name="connsiteX91" fmla="*/ 6204173 w 11160425"/>
              <a:gd name="connsiteY91" fmla="*/ 1738278 h 2171208"/>
              <a:gd name="connsiteX92" fmla="*/ 6174905 w 11160425"/>
              <a:gd name="connsiteY92" fmla="*/ 1755709 h 2171208"/>
              <a:gd name="connsiteX93" fmla="*/ 6173639 w 11160425"/>
              <a:gd name="connsiteY93" fmla="*/ 1755000 h 2171208"/>
              <a:gd name="connsiteX94" fmla="*/ 6161616 w 11160425"/>
              <a:gd name="connsiteY94" fmla="*/ 1755765 h 2171208"/>
              <a:gd name="connsiteX95" fmla="*/ 6140607 w 11160425"/>
              <a:gd name="connsiteY95" fmla="*/ 1759396 h 2171208"/>
              <a:gd name="connsiteX96" fmla="*/ 6081475 w 11160425"/>
              <a:gd name="connsiteY96" fmla="*/ 1756019 h 2171208"/>
              <a:gd name="connsiteX97" fmla="*/ 6050866 w 11160425"/>
              <a:gd name="connsiteY97" fmla="*/ 1774087 h 2171208"/>
              <a:gd name="connsiteX98" fmla="*/ 6044220 w 11160425"/>
              <a:gd name="connsiteY98" fmla="*/ 1777214 h 2171208"/>
              <a:gd name="connsiteX99" fmla="*/ 6043887 w 11160425"/>
              <a:gd name="connsiteY99" fmla="*/ 1777065 h 2171208"/>
              <a:gd name="connsiteX100" fmla="*/ 6036477 w 11160425"/>
              <a:gd name="connsiteY100" fmla="*/ 1779944 h 2171208"/>
              <a:gd name="connsiteX101" fmla="*/ 6032103 w 11160425"/>
              <a:gd name="connsiteY101" fmla="*/ 1782912 h 2171208"/>
              <a:gd name="connsiteX102" fmla="*/ 5998476 w 11160425"/>
              <a:gd name="connsiteY102" fmla="*/ 1768243 h 2171208"/>
              <a:gd name="connsiteX103" fmla="*/ 5955839 w 11160425"/>
              <a:gd name="connsiteY103" fmla="*/ 1778447 h 2171208"/>
              <a:gd name="connsiteX104" fmla="*/ 5855319 w 11160425"/>
              <a:gd name="connsiteY104" fmla="*/ 1791242 h 2171208"/>
              <a:gd name="connsiteX105" fmla="*/ 5756488 w 11160425"/>
              <a:gd name="connsiteY105" fmla="*/ 1807118 h 2171208"/>
              <a:gd name="connsiteX106" fmla="*/ 5721040 w 11160425"/>
              <a:gd name="connsiteY106" fmla="*/ 1814422 h 2171208"/>
              <a:gd name="connsiteX107" fmla="*/ 5656374 w 11160425"/>
              <a:gd name="connsiteY107" fmla="*/ 1820581 h 2171208"/>
              <a:gd name="connsiteX108" fmla="*/ 5625840 w 11160425"/>
              <a:gd name="connsiteY108" fmla="*/ 1819147 h 2171208"/>
              <a:gd name="connsiteX109" fmla="*/ 5624659 w 11160425"/>
              <a:gd name="connsiteY109" fmla="*/ 1819815 h 2171208"/>
              <a:gd name="connsiteX110" fmla="*/ 5621418 w 11160425"/>
              <a:gd name="connsiteY110" fmla="*/ 1817320 h 2171208"/>
              <a:gd name="connsiteX111" fmla="*/ 5615750 w 11160425"/>
              <a:gd name="connsiteY111" fmla="*/ 1816954 h 2171208"/>
              <a:gd name="connsiteX112" fmla="*/ 5601275 w 11160425"/>
              <a:gd name="connsiteY112" fmla="*/ 1820626 h 2171208"/>
              <a:gd name="connsiteX113" fmla="*/ 5595999 w 11160425"/>
              <a:gd name="connsiteY113" fmla="*/ 1822776 h 2171208"/>
              <a:gd name="connsiteX114" fmla="*/ 5587925 w 11160425"/>
              <a:gd name="connsiteY114" fmla="*/ 1824284 h 2171208"/>
              <a:gd name="connsiteX115" fmla="*/ 5587672 w 11160425"/>
              <a:gd name="connsiteY115" fmla="*/ 1824077 h 2171208"/>
              <a:gd name="connsiteX116" fmla="*/ 5580212 w 11160425"/>
              <a:gd name="connsiteY116" fmla="*/ 1825969 h 2171208"/>
              <a:gd name="connsiteX117" fmla="*/ 5544380 w 11160425"/>
              <a:gd name="connsiteY117" fmla="*/ 1838327 h 2171208"/>
              <a:gd name="connsiteX118" fmla="*/ 5490474 w 11160425"/>
              <a:gd name="connsiteY118" fmla="*/ 1824216 h 2171208"/>
              <a:gd name="connsiteX119" fmla="*/ 5469389 w 11160425"/>
              <a:gd name="connsiteY119" fmla="*/ 1823995 h 2171208"/>
              <a:gd name="connsiteX120" fmla="*/ 5457847 w 11160425"/>
              <a:gd name="connsiteY120" fmla="*/ 1822568 h 2171208"/>
              <a:gd name="connsiteX121" fmla="*/ 5456946 w 11160425"/>
              <a:gd name="connsiteY121" fmla="*/ 1821634 h 2171208"/>
              <a:gd name="connsiteX122" fmla="*/ 5422623 w 11160425"/>
              <a:gd name="connsiteY122" fmla="*/ 1833603 h 2171208"/>
              <a:gd name="connsiteX123" fmla="*/ 5417641 w 11160425"/>
              <a:gd name="connsiteY123" fmla="*/ 1833220 h 2171208"/>
              <a:gd name="connsiteX124" fmla="*/ 5395812 w 11160425"/>
              <a:gd name="connsiteY124" fmla="*/ 1843547 h 2171208"/>
              <a:gd name="connsiteX125" fmla="*/ 5384245 w 11160425"/>
              <a:gd name="connsiteY125" fmla="*/ 1847534 h 2171208"/>
              <a:gd name="connsiteX126" fmla="*/ 5381575 w 11160425"/>
              <a:gd name="connsiteY126" fmla="*/ 1851439 h 2171208"/>
              <a:gd name="connsiteX127" fmla="*/ 5364196 w 11160425"/>
              <a:gd name="connsiteY127" fmla="*/ 1855916 h 2171208"/>
              <a:gd name="connsiteX128" fmla="*/ 5361974 w 11160425"/>
              <a:gd name="connsiteY128" fmla="*/ 1855383 h 2171208"/>
              <a:gd name="connsiteX129" fmla="*/ 5348482 w 11160425"/>
              <a:gd name="connsiteY129" fmla="*/ 1862972 h 2171208"/>
              <a:gd name="connsiteX130" fmla="*/ 5338191 w 11160425"/>
              <a:gd name="connsiteY130" fmla="*/ 1874042 h 2171208"/>
              <a:gd name="connsiteX131" fmla="*/ 5187216 w 11160425"/>
              <a:gd name="connsiteY131" fmla="*/ 1897374 h 2171208"/>
              <a:gd name="connsiteX132" fmla="*/ 4979418 w 11160425"/>
              <a:gd name="connsiteY132" fmla="*/ 1970081 h 2171208"/>
              <a:gd name="connsiteX133" fmla="*/ 4888296 w 11160425"/>
              <a:gd name="connsiteY133" fmla="*/ 1967318 h 2171208"/>
              <a:gd name="connsiteX134" fmla="*/ 4752077 w 11160425"/>
              <a:gd name="connsiteY134" fmla="*/ 2002868 h 2171208"/>
              <a:gd name="connsiteX135" fmla="*/ 4698992 w 11160425"/>
              <a:gd name="connsiteY135" fmla="*/ 2005865 h 2171208"/>
              <a:gd name="connsiteX136" fmla="*/ 4656477 w 11160425"/>
              <a:gd name="connsiteY136" fmla="*/ 2028026 h 2171208"/>
              <a:gd name="connsiteX137" fmla="*/ 4636122 w 11160425"/>
              <a:gd name="connsiteY137" fmla="*/ 2024588 h 2171208"/>
              <a:gd name="connsiteX138" fmla="*/ 4632564 w 11160425"/>
              <a:gd name="connsiteY138" fmla="*/ 2023781 h 2171208"/>
              <a:gd name="connsiteX139" fmla="*/ 4619336 w 11160425"/>
              <a:gd name="connsiteY139" fmla="*/ 2025213 h 2171208"/>
              <a:gd name="connsiteX140" fmla="*/ 4614352 w 11160425"/>
              <a:gd name="connsiteY140" fmla="*/ 2019789 h 2171208"/>
              <a:gd name="connsiteX141" fmla="*/ 4569544 w 11160425"/>
              <a:gd name="connsiteY141" fmla="*/ 2022030 h 2171208"/>
              <a:gd name="connsiteX142" fmla="*/ 4484150 w 11160425"/>
              <a:gd name="connsiteY142" fmla="*/ 2036534 h 2171208"/>
              <a:gd name="connsiteX143" fmla="*/ 4470992 w 11160425"/>
              <a:gd name="connsiteY143" fmla="*/ 2042470 h 2171208"/>
              <a:gd name="connsiteX144" fmla="*/ 4383921 w 11160425"/>
              <a:gd name="connsiteY144" fmla="*/ 2051948 h 2171208"/>
              <a:gd name="connsiteX145" fmla="*/ 4324401 w 11160425"/>
              <a:gd name="connsiteY145" fmla="*/ 2062236 h 2171208"/>
              <a:gd name="connsiteX146" fmla="*/ 4311690 w 11160425"/>
              <a:gd name="connsiteY146" fmla="*/ 2068007 h 2171208"/>
              <a:gd name="connsiteX147" fmla="*/ 4296855 w 11160425"/>
              <a:gd name="connsiteY147" fmla="*/ 2063078 h 2171208"/>
              <a:gd name="connsiteX148" fmla="*/ 4292443 w 11160425"/>
              <a:gd name="connsiteY148" fmla="*/ 2058242 h 2171208"/>
              <a:gd name="connsiteX149" fmla="*/ 4245098 w 11160425"/>
              <a:gd name="connsiteY149" fmla="*/ 2067844 h 2171208"/>
              <a:gd name="connsiteX150" fmla="*/ 4239373 w 11160425"/>
              <a:gd name="connsiteY150" fmla="*/ 2068113 h 2171208"/>
              <a:gd name="connsiteX151" fmla="*/ 4199908 w 11160425"/>
              <a:gd name="connsiteY151" fmla="*/ 2066755 h 2171208"/>
              <a:gd name="connsiteX152" fmla="*/ 4141208 w 11160425"/>
              <a:gd name="connsiteY152" fmla="*/ 2059740 h 2171208"/>
              <a:gd name="connsiteX153" fmla="*/ 4080292 w 11160425"/>
              <a:gd name="connsiteY153" fmla="*/ 2043471 h 2171208"/>
              <a:gd name="connsiteX154" fmla="*/ 4045124 w 11160425"/>
              <a:gd name="connsiteY154" fmla="*/ 2036865 h 2171208"/>
              <a:gd name="connsiteX155" fmla="*/ 4020658 w 11160425"/>
              <a:gd name="connsiteY155" fmla="*/ 2029269 h 2171208"/>
              <a:gd name="connsiteX156" fmla="*/ 3952339 w 11160425"/>
              <a:gd name="connsiteY156" fmla="*/ 2024942 h 2171208"/>
              <a:gd name="connsiteX157" fmla="*/ 3836569 w 11160425"/>
              <a:gd name="connsiteY157" fmla="*/ 2024044 h 2171208"/>
              <a:gd name="connsiteX158" fmla="*/ 3794437 w 11160425"/>
              <a:gd name="connsiteY158" fmla="*/ 2015549 h 2171208"/>
              <a:gd name="connsiteX159" fmla="*/ 3792431 w 11160425"/>
              <a:gd name="connsiteY159" fmla="*/ 2009111 h 2171208"/>
              <a:gd name="connsiteX160" fmla="*/ 3779628 w 11160425"/>
              <a:gd name="connsiteY160" fmla="*/ 2007348 h 2171208"/>
              <a:gd name="connsiteX161" fmla="*/ 3776751 w 11160425"/>
              <a:gd name="connsiteY161" fmla="*/ 2005720 h 2171208"/>
              <a:gd name="connsiteX162" fmla="*/ 3759716 w 11160425"/>
              <a:gd name="connsiteY162" fmla="*/ 1997546 h 2171208"/>
              <a:gd name="connsiteX163" fmla="*/ 3710266 w 11160425"/>
              <a:gd name="connsiteY163" fmla="*/ 2008882 h 2171208"/>
              <a:gd name="connsiteX164" fmla="*/ 3601196 w 11160425"/>
              <a:gd name="connsiteY164" fmla="*/ 2003685 h 2171208"/>
              <a:gd name="connsiteX165" fmla="*/ 3446105 w 11160425"/>
              <a:gd name="connsiteY165" fmla="*/ 1989400 h 2171208"/>
              <a:gd name="connsiteX166" fmla="*/ 3324453 w 11160425"/>
              <a:gd name="connsiteY166" fmla="*/ 1985620 h 2171208"/>
              <a:gd name="connsiteX167" fmla="*/ 3170596 w 11160425"/>
              <a:gd name="connsiteY167" fmla="*/ 1997703 h 2171208"/>
              <a:gd name="connsiteX168" fmla="*/ 3062011 w 11160425"/>
              <a:gd name="connsiteY168" fmla="*/ 1984354 h 2171208"/>
              <a:gd name="connsiteX169" fmla="*/ 3047345 w 11160425"/>
              <a:gd name="connsiteY169" fmla="*/ 1992622 h 2171208"/>
              <a:gd name="connsiteX170" fmla="*/ 3031387 w 11160425"/>
              <a:gd name="connsiteY170" fmla="*/ 1996757 h 2171208"/>
              <a:gd name="connsiteX171" fmla="*/ 3029603 w 11160425"/>
              <a:gd name="connsiteY171" fmla="*/ 1995713 h 2171208"/>
              <a:gd name="connsiteX172" fmla="*/ 3011556 w 11160425"/>
              <a:gd name="connsiteY172" fmla="*/ 1995912 h 2171208"/>
              <a:gd name="connsiteX173" fmla="*/ 2994774 w 11160425"/>
              <a:gd name="connsiteY173" fmla="*/ 2000163 h 2171208"/>
              <a:gd name="connsiteX174" fmla="*/ 2928374 w 11160425"/>
              <a:gd name="connsiteY174" fmla="*/ 2006826 h 2171208"/>
              <a:gd name="connsiteX175" fmla="*/ 2927990 w 11160425"/>
              <a:gd name="connsiteY175" fmla="*/ 2005707 h 2171208"/>
              <a:gd name="connsiteX176" fmla="*/ 2918085 w 11160425"/>
              <a:gd name="connsiteY176" fmla="*/ 2001577 h 2171208"/>
              <a:gd name="connsiteX177" fmla="*/ 2898861 w 11160425"/>
              <a:gd name="connsiteY177" fmla="*/ 1996344 h 2171208"/>
              <a:gd name="connsiteX178" fmla="*/ 2856119 w 11160425"/>
              <a:gd name="connsiteY178" fmla="*/ 1969853 h 2171208"/>
              <a:gd name="connsiteX179" fmla="*/ 2817431 w 11160425"/>
              <a:gd name="connsiteY179" fmla="*/ 1973286 h 2171208"/>
              <a:gd name="connsiteX180" fmla="*/ 2809697 w 11160425"/>
              <a:gd name="connsiteY180" fmla="*/ 1973343 h 2171208"/>
              <a:gd name="connsiteX181" fmla="*/ 2809564 w 11160425"/>
              <a:gd name="connsiteY181" fmla="*/ 1973082 h 2171208"/>
              <a:gd name="connsiteX182" fmla="*/ 2801449 w 11160425"/>
              <a:gd name="connsiteY182" fmla="*/ 1972620 h 2171208"/>
              <a:gd name="connsiteX183" fmla="*/ 2780592 w 11160425"/>
              <a:gd name="connsiteY183" fmla="*/ 1973556 h 2171208"/>
              <a:gd name="connsiteX184" fmla="*/ 2775569 w 11160425"/>
              <a:gd name="connsiteY184" fmla="*/ 1971853 h 2171208"/>
              <a:gd name="connsiteX185" fmla="*/ 2745068 w 11160425"/>
              <a:gd name="connsiteY185" fmla="*/ 1960376 h 2171208"/>
              <a:gd name="connsiteX186" fmla="*/ 2646933 w 11160425"/>
              <a:gd name="connsiteY186" fmla="*/ 1949578 h 2171208"/>
              <a:gd name="connsiteX187" fmla="*/ 2548831 w 11160425"/>
              <a:gd name="connsiteY187" fmla="*/ 1941424 h 2171208"/>
              <a:gd name="connsiteX188" fmla="*/ 2450638 w 11160425"/>
              <a:gd name="connsiteY188" fmla="*/ 1929883 h 2171208"/>
              <a:gd name="connsiteX189" fmla="*/ 2403143 w 11160425"/>
              <a:gd name="connsiteY189" fmla="*/ 1905311 h 2171208"/>
              <a:gd name="connsiteX190" fmla="*/ 2397526 w 11160425"/>
              <a:gd name="connsiteY190" fmla="*/ 1904604 h 2171208"/>
              <a:gd name="connsiteX191" fmla="*/ 2382841 w 11160425"/>
              <a:gd name="connsiteY191" fmla="*/ 1907407 h 2171208"/>
              <a:gd name="connsiteX192" fmla="*/ 2377427 w 11160425"/>
              <a:gd name="connsiteY192" fmla="*/ 1909241 h 2171208"/>
              <a:gd name="connsiteX193" fmla="*/ 2369275 w 11160425"/>
              <a:gd name="connsiteY193" fmla="*/ 1910264 h 2171208"/>
              <a:gd name="connsiteX194" fmla="*/ 2369039 w 11160425"/>
              <a:gd name="connsiteY194" fmla="*/ 1910041 h 2171208"/>
              <a:gd name="connsiteX195" fmla="*/ 2324870 w 11160425"/>
              <a:gd name="connsiteY195" fmla="*/ 1921693 h 2171208"/>
              <a:gd name="connsiteX196" fmla="*/ 2272261 w 11160425"/>
              <a:gd name="connsiteY196" fmla="*/ 1904348 h 2171208"/>
              <a:gd name="connsiteX197" fmla="*/ 2251287 w 11160425"/>
              <a:gd name="connsiteY197" fmla="*/ 1902861 h 2171208"/>
              <a:gd name="connsiteX198" fmla="*/ 2239904 w 11160425"/>
              <a:gd name="connsiteY198" fmla="*/ 1900741 h 2171208"/>
              <a:gd name="connsiteX199" fmla="*/ 2204009 w 11160425"/>
              <a:gd name="connsiteY199" fmla="*/ 1909662 h 2171208"/>
              <a:gd name="connsiteX200" fmla="*/ 2199075 w 11160425"/>
              <a:gd name="connsiteY200" fmla="*/ 1908979 h 2171208"/>
              <a:gd name="connsiteX201" fmla="*/ 2176570 w 11160425"/>
              <a:gd name="connsiteY201" fmla="*/ 1917995 h 2171208"/>
              <a:gd name="connsiteX202" fmla="*/ 2144169 w 11160425"/>
              <a:gd name="connsiteY202" fmla="*/ 1928467 h 2171208"/>
              <a:gd name="connsiteX203" fmla="*/ 2141995 w 11160425"/>
              <a:gd name="connsiteY203" fmla="*/ 1927802 h 2171208"/>
              <a:gd name="connsiteX204" fmla="*/ 2127994 w 11160425"/>
              <a:gd name="connsiteY204" fmla="*/ 1934580 h 2171208"/>
              <a:gd name="connsiteX205" fmla="*/ 2062463 w 11160425"/>
              <a:gd name="connsiteY205" fmla="*/ 1945032 h 2171208"/>
              <a:gd name="connsiteX206" fmla="*/ 1964865 w 11160425"/>
              <a:gd name="connsiteY206" fmla="*/ 1959303 h 2171208"/>
              <a:gd name="connsiteX207" fmla="*/ 1848421 w 11160425"/>
              <a:gd name="connsiteY207" fmla="*/ 1967726 h 2171208"/>
              <a:gd name="connsiteX208" fmla="*/ 1726299 w 11160425"/>
              <a:gd name="connsiteY208" fmla="*/ 2001504 h 2171208"/>
              <a:gd name="connsiteX209" fmla="*/ 1523750 w 11160425"/>
              <a:gd name="connsiteY209" fmla="*/ 2038677 h 2171208"/>
              <a:gd name="connsiteX210" fmla="*/ 1470679 w 11160425"/>
              <a:gd name="connsiteY210" fmla="*/ 2038487 h 2171208"/>
              <a:gd name="connsiteX211" fmla="*/ 1426690 w 11160425"/>
              <a:gd name="connsiteY211" fmla="*/ 2058097 h 2171208"/>
              <a:gd name="connsiteX212" fmla="*/ 1406683 w 11160425"/>
              <a:gd name="connsiteY212" fmla="*/ 2053438 h 2171208"/>
              <a:gd name="connsiteX213" fmla="*/ 1364803 w 11160425"/>
              <a:gd name="connsiteY213" fmla="*/ 2044063 h 2171208"/>
              <a:gd name="connsiteX214" fmla="*/ 1340592 w 11160425"/>
              <a:gd name="connsiteY214" fmla="*/ 2046883 h 2171208"/>
              <a:gd name="connsiteX215" fmla="*/ 1226584 w 11160425"/>
              <a:gd name="connsiteY215" fmla="*/ 2066865 h 2171208"/>
              <a:gd name="connsiteX216" fmla="*/ 1157776 w 11160425"/>
              <a:gd name="connsiteY216" fmla="*/ 2075069 h 2171208"/>
              <a:gd name="connsiteX217" fmla="*/ 1130703 w 11160425"/>
              <a:gd name="connsiteY217" fmla="*/ 2072292 h 2171208"/>
              <a:gd name="connsiteX218" fmla="*/ 1093525 w 11160425"/>
              <a:gd name="connsiteY218" fmla="*/ 2072377 h 2171208"/>
              <a:gd name="connsiteX219" fmla="*/ 1027186 w 11160425"/>
              <a:gd name="connsiteY219" fmla="*/ 2067964 h 2171208"/>
              <a:gd name="connsiteX220" fmla="*/ 939318 w 11160425"/>
              <a:gd name="connsiteY220" fmla="*/ 2069968 h 2171208"/>
              <a:gd name="connsiteX221" fmla="*/ 911087 w 11160425"/>
              <a:gd name="connsiteY221" fmla="*/ 2082975 h 2171208"/>
              <a:gd name="connsiteX222" fmla="*/ 850358 w 11160425"/>
              <a:gd name="connsiteY222" fmla="*/ 2092811 h 2171208"/>
              <a:gd name="connsiteX223" fmla="*/ 784309 w 11160425"/>
              <a:gd name="connsiteY223" fmla="*/ 2098913 h 2171208"/>
              <a:gd name="connsiteX224" fmla="*/ 656060 w 11160425"/>
              <a:gd name="connsiteY224" fmla="*/ 2161683 h 2171208"/>
              <a:gd name="connsiteX225" fmla="*/ 567060 w 11160425"/>
              <a:gd name="connsiteY225" fmla="*/ 2160730 h 2171208"/>
              <a:gd name="connsiteX226" fmla="*/ 515269 w 11160425"/>
              <a:gd name="connsiteY226" fmla="*/ 2159436 h 2171208"/>
              <a:gd name="connsiteX227" fmla="*/ 474542 w 11160425"/>
              <a:gd name="connsiteY227" fmla="*/ 2146436 h 2171208"/>
              <a:gd name="connsiteX228" fmla="*/ 432035 w 11160425"/>
              <a:gd name="connsiteY228" fmla="*/ 2150124 h 2171208"/>
              <a:gd name="connsiteX229" fmla="*/ 378455 w 11160425"/>
              <a:gd name="connsiteY229" fmla="*/ 2165441 h 2171208"/>
              <a:gd name="connsiteX230" fmla="*/ 307909 w 11160425"/>
              <a:gd name="connsiteY230" fmla="*/ 2162055 h 2171208"/>
              <a:gd name="connsiteX231" fmla="*/ 231590 w 11160425"/>
              <a:gd name="connsiteY231" fmla="*/ 2164122 h 2171208"/>
              <a:gd name="connsiteX232" fmla="*/ 157866 w 11160425"/>
              <a:gd name="connsiteY232" fmla="*/ 2165402 h 2171208"/>
              <a:gd name="connsiteX233" fmla="*/ 47102 w 11160425"/>
              <a:gd name="connsiteY233" fmla="*/ 2163358 h 2171208"/>
              <a:gd name="connsiteX234" fmla="*/ 11656 w 11160425"/>
              <a:gd name="connsiteY234" fmla="*/ 2160770 h 2171208"/>
              <a:gd name="connsiteX235" fmla="*/ 0 w 11160425"/>
              <a:gd name="connsiteY235" fmla="*/ 2148979 h 21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160425" h="2171208">
                <a:moveTo>
                  <a:pt x="0" y="0"/>
                </a:moveTo>
                <a:lnTo>
                  <a:pt x="11160425" y="0"/>
                </a:lnTo>
                <a:lnTo>
                  <a:pt x="11159734" y="479"/>
                </a:lnTo>
                <a:cubicBezTo>
                  <a:pt x="11148609" y="13215"/>
                  <a:pt x="11145526" y="23772"/>
                  <a:pt x="11121828" y="34789"/>
                </a:cubicBezTo>
                <a:cubicBezTo>
                  <a:pt x="11098130" y="45806"/>
                  <a:pt x="11067703" y="77648"/>
                  <a:pt x="11017543" y="66582"/>
                </a:cubicBezTo>
                <a:cubicBezTo>
                  <a:pt x="10999713" y="58356"/>
                  <a:pt x="10947455" y="68542"/>
                  <a:pt x="10922865" y="74271"/>
                </a:cubicBezTo>
                <a:cubicBezTo>
                  <a:pt x="10898275" y="80000"/>
                  <a:pt x="10884055" y="109749"/>
                  <a:pt x="10870004" y="100959"/>
                </a:cubicBezTo>
                <a:cubicBezTo>
                  <a:pt x="10833512" y="107581"/>
                  <a:pt x="10780081" y="145063"/>
                  <a:pt x="10752266" y="138250"/>
                </a:cubicBezTo>
                <a:cubicBezTo>
                  <a:pt x="10741459" y="121366"/>
                  <a:pt x="10698175" y="130002"/>
                  <a:pt x="10673821" y="127209"/>
                </a:cubicBezTo>
                <a:cubicBezTo>
                  <a:pt x="10623964" y="156774"/>
                  <a:pt x="10616211" y="189862"/>
                  <a:pt x="10583628" y="190850"/>
                </a:cubicBezTo>
                <a:cubicBezTo>
                  <a:pt x="10561212" y="190513"/>
                  <a:pt x="10486354" y="225362"/>
                  <a:pt x="10455531" y="205196"/>
                </a:cubicBezTo>
                <a:cubicBezTo>
                  <a:pt x="10421894" y="233528"/>
                  <a:pt x="10400450" y="211247"/>
                  <a:pt x="10372214" y="226573"/>
                </a:cubicBezTo>
                <a:cubicBezTo>
                  <a:pt x="10305919" y="244536"/>
                  <a:pt x="10276543" y="279473"/>
                  <a:pt x="10185130" y="277903"/>
                </a:cubicBezTo>
                <a:cubicBezTo>
                  <a:pt x="10147983" y="295651"/>
                  <a:pt x="10081218" y="270605"/>
                  <a:pt x="10006577" y="328627"/>
                </a:cubicBezTo>
                <a:cubicBezTo>
                  <a:pt x="9959833" y="346448"/>
                  <a:pt x="9980028" y="322702"/>
                  <a:pt x="9908235" y="356638"/>
                </a:cubicBezTo>
                <a:cubicBezTo>
                  <a:pt x="9880741" y="336485"/>
                  <a:pt x="9773034" y="404054"/>
                  <a:pt x="9749477" y="412155"/>
                </a:cubicBezTo>
                <a:cubicBezTo>
                  <a:pt x="9726731" y="400338"/>
                  <a:pt x="9719990" y="415565"/>
                  <a:pt x="9703003" y="421886"/>
                </a:cubicBezTo>
                <a:cubicBezTo>
                  <a:pt x="9692958" y="413841"/>
                  <a:pt x="9678144" y="417168"/>
                  <a:pt x="9675483" y="429342"/>
                </a:cubicBezTo>
                <a:cubicBezTo>
                  <a:pt x="9688258" y="453826"/>
                  <a:pt x="9620044" y="446217"/>
                  <a:pt x="9620036" y="464774"/>
                </a:cubicBezTo>
                <a:cubicBezTo>
                  <a:pt x="9590760" y="474195"/>
                  <a:pt x="9468891" y="480857"/>
                  <a:pt x="9452920" y="513588"/>
                </a:cubicBezTo>
                <a:cubicBezTo>
                  <a:pt x="9395032" y="538666"/>
                  <a:pt x="9365430" y="532618"/>
                  <a:pt x="9339758" y="538315"/>
                </a:cubicBezTo>
                <a:cubicBezTo>
                  <a:pt x="9308179" y="538749"/>
                  <a:pt x="9271299" y="560576"/>
                  <a:pt x="9162197" y="584298"/>
                </a:cubicBezTo>
                <a:cubicBezTo>
                  <a:pt x="9146325" y="582070"/>
                  <a:pt x="9043060" y="602548"/>
                  <a:pt x="9041656" y="615184"/>
                </a:cubicBezTo>
                <a:cubicBezTo>
                  <a:pt x="9008079" y="623595"/>
                  <a:pt x="8960998" y="668145"/>
                  <a:pt x="8933630" y="658151"/>
                </a:cubicBezTo>
                <a:cubicBezTo>
                  <a:pt x="8944369" y="682387"/>
                  <a:pt x="8891269" y="669712"/>
                  <a:pt x="8890917" y="695005"/>
                </a:cubicBezTo>
                <a:cubicBezTo>
                  <a:pt x="8869618" y="714484"/>
                  <a:pt x="8819510" y="760320"/>
                  <a:pt x="8805835" y="775028"/>
                </a:cubicBezTo>
                <a:lnTo>
                  <a:pt x="8796649" y="786216"/>
                </a:lnTo>
                <a:lnTo>
                  <a:pt x="8788653" y="782398"/>
                </a:lnTo>
                <a:lnTo>
                  <a:pt x="8769129" y="791648"/>
                </a:lnTo>
                <a:cubicBezTo>
                  <a:pt x="8758362" y="791359"/>
                  <a:pt x="8737723" y="777663"/>
                  <a:pt x="8724049" y="780662"/>
                </a:cubicBezTo>
                <a:cubicBezTo>
                  <a:pt x="8696345" y="791261"/>
                  <a:pt x="8697041" y="821834"/>
                  <a:pt x="8687087" y="809641"/>
                </a:cubicBezTo>
                <a:cubicBezTo>
                  <a:pt x="8683977" y="819618"/>
                  <a:pt x="8677242" y="826011"/>
                  <a:pt x="8668059" y="830123"/>
                </a:cubicBezTo>
                <a:lnTo>
                  <a:pt x="8646808" y="834415"/>
                </a:lnTo>
                <a:lnTo>
                  <a:pt x="8634346" y="848454"/>
                </a:lnTo>
                <a:cubicBezTo>
                  <a:pt x="8628731" y="851628"/>
                  <a:pt x="8621740" y="852239"/>
                  <a:pt x="8612455" y="848442"/>
                </a:cubicBezTo>
                <a:cubicBezTo>
                  <a:pt x="8594720" y="853628"/>
                  <a:pt x="8544797" y="873572"/>
                  <a:pt x="8527938" y="879567"/>
                </a:cubicBezTo>
                <a:lnTo>
                  <a:pt x="8511302" y="884414"/>
                </a:lnTo>
                <a:lnTo>
                  <a:pt x="8503670" y="893442"/>
                </a:lnTo>
                <a:cubicBezTo>
                  <a:pt x="8496925" y="900076"/>
                  <a:pt x="8489344" y="904430"/>
                  <a:pt x="8480127" y="903942"/>
                </a:cubicBezTo>
                <a:lnTo>
                  <a:pt x="8471039" y="901136"/>
                </a:lnTo>
                <a:cubicBezTo>
                  <a:pt x="8470829" y="902615"/>
                  <a:pt x="8470618" y="904093"/>
                  <a:pt x="8470408" y="905572"/>
                </a:cubicBezTo>
                <a:cubicBezTo>
                  <a:pt x="8470227" y="912458"/>
                  <a:pt x="8467620" y="919058"/>
                  <a:pt x="8438518" y="923274"/>
                </a:cubicBezTo>
                <a:cubicBezTo>
                  <a:pt x="8420327" y="939422"/>
                  <a:pt x="8396654" y="952660"/>
                  <a:pt x="8369793" y="961709"/>
                </a:cubicBezTo>
                <a:cubicBezTo>
                  <a:pt x="8364198" y="956134"/>
                  <a:pt x="8356908" y="967996"/>
                  <a:pt x="8352510" y="971108"/>
                </a:cubicBezTo>
                <a:cubicBezTo>
                  <a:pt x="8350828" y="966958"/>
                  <a:pt x="8338752" y="967884"/>
                  <a:pt x="8336092" y="972364"/>
                </a:cubicBezTo>
                <a:cubicBezTo>
                  <a:pt x="8257682" y="1009032"/>
                  <a:pt x="8289862" y="957876"/>
                  <a:pt x="8248439" y="994273"/>
                </a:cubicBezTo>
                <a:cubicBezTo>
                  <a:pt x="8240455" y="997677"/>
                  <a:pt x="8233297" y="997231"/>
                  <a:pt x="8226654" y="995152"/>
                </a:cubicBezTo>
                <a:lnTo>
                  <a:pt x="8216356" y="990246"/>
                </a:lnTo>
                <a:lnTo>
                  <a:pt x="8184675" y="1009213"/>
                </a:lnTo>
                <a:cubicBezTo>
                  <a:pt x="8168684" y="1016761"/>
                  <a:pt x="8151490" y="1023016"/>
                  <a:pt x="8133494" y="1027796"/>
                </a:cubicBezTo>
                <a:cubicBezTo>
                  <a:pt x="8127499" y="1019800"/>
                  <a:pt x="8115838" y="1034986"/>
                  <a:pt x="8109620" y="1038733"/>
                </a:cubicBezTo>
                <a:cubicBezTo>
                  <a:pt x="8108313" y="1033017"/>
                  <a:pt x="8092766" y="1033105"/>
                  <a:pt x="8088480" y="1038849"/>
                </a:cubicBezTo>
                <a:cubicBezTo>
                  <a:pt x="7981355" y="1080476"/>
                  <a:pt x="8032580" y="1015054"/>
                  <a:pt x="7972563" y="1059837"/>
                </a:cubicBezTo>
                <a:cubicBezTo>
                  <a:pt x="7961723" y="1063633"/>
                  <a:pt x="7952708" y="1062355"/>
                  <a:pt x="7944674" y="1058940"/>
                </a:cubicBezTo>
                <a:lnTo>
                  <a:pt x="7929511" y="1049490"/>
                </a:lnTo>
                <a:lnTo>
                  <a:pt x="7920539" y="1055586"/>
                </a:lnTo>
                <a:cubicBezTo>
                  <a:pt x="7883315" y="1062987"/>
                  <a:pt x="7869705" y="1052934"/>
                  <a:pt x="7850641" y="1069274"/>
                </a:cubicBezTo>
                <a:cubicBezTo>
                  <a:pt x="7813097" y="1049940"/>
                  <a:pt x="7828826" y="1070772"/>
                  <a:pt x="7805277" y="1079284"/>
                </a:cubicBezTo>
                <a:cubicBezTo>
                  <a:pt x="7783674" y="1085629"/>
                  <a:pt x="7743522" y="1100809"/>
                  <a:pt x="7721021" y="1107343"/>
                </a:cubicBezTo>
                <a:cubicBezTo>
                  <a:pt x="7707136" y="1129937"/>
                  <a:pt x="7692990" y="1108029"/>
                  <a:pt x="7670271" y="1118487"/>
                </a:cubicBezTo>
                <a:cubicBezTo>
                  <a:pt x="7660535" y="1127885"/>
                  <a:pt x="7652653" y="1130674"/>
                  <a:pt x="7639863" y="1124977"/>
                </a:cubicBezTo>
                <a:cubicBezTo>
                  <a:pt x="7595428" y="1170166"/>
                  <a:pt x="7608715" y="1132529"/>
                  <a:pt x="7562935" y="1155344"/>
                </a:cubicBezTo>
                <a:cubicBezTo>
                  <a:pt x="7524045" y="1177585"/>
                  <a:pt x="7478472" y="1195870"/>
                  <a:pt x="7445235" y="1237666"/>
                </a:cubicBezTo>
                <a:cubicBezTo>
                  <a:pt x="7439864" y="1248740"/>
                  <a:pt x="7422361" y="1255866"/>
                  <a:pt x="7406141" y="1253580"/>
                </a:cubicBezTo>
                <a:cubicBezTo>
                  <a:pt x="7403349" y="1253187"/>
                  <a:pt x="7400702" y="1252523"/>
                  <a:pt x="7398282" y="1251610"/>
                </a:cubicBezTo>
                <a:cubicBezTo>
                  <a:pt x="7379362" y="1280298"/>
                  <a:pt x="7360014" y="1271943"/>
                  <a:pt x="7352783" y="1290294"/>
                </a:cubicBezTo>
                <a:cubicBezTo>
                  <a:pt x="7313523" y="1305346"/>
                  <a:pt x="7275692" y="1296814"/>
                  <a:pt x="7268660" y="1313047"/>
                </a:cubicBezTo>
                <a:cubicBezTo>
                  <a:pt x="7247325" y="1316608"/>
                  <a:pt x="7213598" y="1306491"/>
                  <a:pt x="7202350" y="1324792"/>
                </a:cubicBezTo>
                <a:cubicBezTo>
                  <a:pt x="7196438" y="1312993"/>
                  <a:pt x="7181055" y="1339222"/>
                  <a:pt x="7166396" y="1333719"/>
                </a:cubicBezTo>
                <a:cubicBezTo>
                  <a:pt x="7155618" y="1328495"/>
                  <a:pt x="7148437" y="1335233"/>
                  <a:pt x="7138872" y="1337619"/>
                </a:cubicBezTo>
                <a:cubicBezTo>
                  <a:pt x="7124928" y="1334549"/>
                  <a:pt x="7085452" y="1352349"/>
                  <a:pt x="7076136" y="1361516"/>
                </a:cubicBezTo>
                <a:cubicBezTo>
                  <a:pt x="7055536" y="1391136"/>
                  <a:pt x="6992666" y="1383958"/>
                  <a:pt x="6975206" y="1406971"/>
                </a:cubicBezTo>
                <a:cubicBezTo>
                  <a:pt x="6967988" y="1411228"/>
                  <a:pt x="6960583" y="1413802"/>
                  <a:pt x="6953100" y="1415319"/>
                </a:cubicBezTo>
                <a:lnTo>
                  <a:pt x="6931644" y="1417217"/>
                </a:lnTo>
                <a:lnTo>
                  <a:pt x="6924527" y="1413058"/>
                </a:lnTo>
                <a:lnTo>
                  <a:pt x="6911975" y="1416802"/>
                </a:lnTo>
                <a:lnTo>
                  <a:pt x="6908122" y="1416695"/>
                </a:lnTo>
                <a:lnTo>
                  <a:pt x="6886549" y="1417185"/>
                </a:lnTo>
                <a:cubicBezTo>
                  <a:pt x="6901297" y="1442009"/>
                  <a:pt x="6829601" y="1427777"/>
                  <a:pt x="6853233" y="1445633"/>
                </a:cubicBezTo>
                <a:cubicBezTo>
                  <a:pt x="6817440" y="1454147"/>
                  <a:pt x="6849325" y="1468908"/>
                  <a:pt x="6801763" y="1458092"/>
                </a:cubicBezTo>
                <a:cubicBezTo>
                  <a:pt x="6750314" y="1490429"/>
                  <a:pt x="6610187" y="1467361"/>
                  <a:pt x="6573324" y="1508615"/>
                </a:cubicBezTo>
                <a:cubicBezTo>
                  <a:pt x="6576073" y="1495010"/>
                  <a:pt x="6527627" y="1571425"/>
                  <a:pt x="6512587" y="1580769"/>
                </a:cubicBezTo>
                <a:cubicBezTo>
                  <a:pt x="6477418" y="1596681"/>
                  <a:pt x="6464465" y="1610138"/>
                  <a:pt x="6412227" y="1635850"/>
                </a:cubicBezTo>
                <a:cubicBezTo>
                  <a:pt x="6360920" y="1652089"/>
                  <a:pt x="6329198" y="1684983"/>
                  <a:pt x="6271766" y="1685125"/>
                </a:cubicBezTo>
                <a:cubicBezTo>
                  <a:pt x="6270954" y="1689630"/>
                  <a:pt x="6268899" y="1693662"/>
                  <a:pt x="6265986" y="1697342"/>
                </a:cubicBezTo>
                <a:lnTo>
                  <a:pt x="6255634" y="1706889"/>
                </a:lnTo>
                <a:lnTo>
                  <a:pt x="6253215" y="1706796"/>
                </a:lnTo>
                <a:cubicBezTo>
                  <a:pt x="6244144" y="1708418"/>
                  <a:pt x="6239885" y="1711059"/>
                  <a:pt x="6237762" y="1714142"/>
                </a:cubicBezTo>
                <a:lnTo>
                  <a:pt x="6236677" y="1718276"/>
                </a:lnTo>
                <a:lnTo>
                  <a:pt x="6226797" y="1724108"/>
                </a:lnTo>
                <a:lnTo>
                  <a:pt x="6209271" y="1737729"/>
                </a:lnTo>
                <a:lnTo>
                  <a:pt x="6204173" y="1738278"/>
                </a:lnTo>
                <a:lnTo>
                  <a:pt x="6174905" y="1755709"/>
                </a:lnTo>
                <a:lnTo>
                  <a:pt x="6173639" y="1755000"/>
                </a:lnTo>
                <a:cubicBezTo>
                  <a:pt x="6170130" y="1753808"/>
                  <a:pt x="6166281" y="1753678"/>
                  <a:pt x="6161616" y="1755765"/>
                </a:cubicBezTo>
                <a:cubicBezTo>
                  <a:pt x="6156118" y="1738654"/>
                  <a:pt x="6153879" y="1751728"/>
                  <a:pt x="6140607" y="1759396"/>
                </a:cubicBezTo>
                <a:cubicBezTo>
                  <a:pt x="6129108" y="1734530"/>
                  <a:pt x="6099048" y="1764714"/>
                  <a:pt x="6081475" y="1756019"/>
                </a:cubicBezTo>
                <a:cubicBezTo>
                  <a:pt x="6071982" y="1762213"/>
                  <a:pt x="6061735" y="1768310"/>
                  <a:pt x="6050866" y="1774087"/>
                </a:cubicBezTo>
                <a:lnTo>
                  <a:pt x="6044220" y="1777214"/>
                </a:lnTo>
                <a:lnTo>
                  <a:pt x="6043887" y="1777065"/>
                </a:lnTo>
                <a:cubicBezTo>
                  <a:pt x="6042014" y="1777296"/>
                  <a:pt x="6039667" y="1778155"/>
                  <a:pt x="6036477" y="1779944"/>
                </a:cubicBezTo>
                <a:lnTo>
                  <a:pt x="6032103" y="1782912"/>
                </a:lnTo>
                <a:lnTo>
                  <a:pt x="5998476" y="1768243"/>
                </a:lnTo>
                <a:lnTo>
                  <a:pt x="5955839" y="1778447"/>
                </a:lnTo>
                <a:cubicBezTo>
                  <a:pt x="5917066" y="1785378"/>
                  <a:pt x="5888184" y="1771691"/>
                  <a:pt x="5855319" y="1791242"/>
                </a:cubicBezTo>
                <a:cubicBezTo>
                  <a:pt x="5819000" y="1797653"/>
                  <a:pt x="5785962" y="1795828"/>
                  <a:pt x="5756488" y="1807118"/>
                </a:cubicBezTo>
                <a:cubicBezTo>
                  <a:pt x="5742733" y="1803434"/>
                  <a:pt x="5730469" y="1803218"/>
                  <a:pt x="5721040" y="1814422"/>
                </a:cubicBezTo>
                <a:cubicBezTo>
                  <a:pt x="5686587" y="1817812"/>
                  <a:pt x="5675621" y="1806443"/>
                  <a:pt x="5656374" y="1820581"/>
                </a:cubicBezTo>
                <a:cubicBezTo>
                  <a:pt x="5632879" y="1803280"/>
                  <a:pt x="5633474" y="1811470"/>
                  <a:pt x="5625840" y="1819147"/>
                </a:cubicBezTo>
                <a:lnTo>
                  <a:pt x="5624659" y="1819815"/>
                </a:lnTo>
                <a:lnTo>
                  <a:pt x="5621418" y="1817320"/>
                </a:lnTo>
                <a:lnTo>
                  <a:pt x="5615750" y="1816954"/>
                </a:lnTo>
                <a:lnTo>
                  <a:pt x="5601275" y="1820626"/>
                </a:lnTo>
                <a:lnTo>
                  <a:pt x="5595999" y="1822776"/>
                </a:lnTo>
                <a:cubicBezTo>
                  <a:pt x="5592302" y="1823971"/>
                  <a:pt x="5589767" y="1824397"/>
                  <a:pt x="5587925" y="1824284"/>
                </a:cubicBezTo>
                <a:lnTo>
                  <a:pt x="5587672" y="1824077"/>
                </a:lnTo>
                <a:lnTo>
                  <a:pt x="5580212" y="1825969"/>
                </a:lnTo>
                <a:cubicBezTo>
                  <a:pt x="5567744" y="1829724"/>
                  <a:pt x="5555728" y="1833908"/>
                  <a:pt x="5544380" y="1838327"/>
                </a:cubicBezTo>
                <a:cubicBezTo>
                  <a:pt x="5531435" y="1826502"/>
                  <a:pt x="5491269" y="1850982"/>
                  <a:pt x="5490474" y="1824216"/>
                </a:cubicBezTo>
                <a:cubicBezTo>
                  <a:pt x="5475002" y="1829409"/>
                  <a:pt x="5467679" y="1841974"/>
                  <a:pt x="5469389" y="1823995"/>
                </a:cubicBezTo>
                <a:cubicBezTo>
                  <a:pt x="5464194" y="1825217"/>
                  <a:pt x="5460649" y="1824388"/>
                  <a:pt x="5457847" y="1822568"/>
                </a:cubicBezTo>
                <a:lnTo>
                  <a:pt x="5456946" y="1821634"/>
                </a:lnTo>
                <a:lnTo>
                  <a:pt x="5422623" y="1833603"/>
                </a:lnTo>
                <a:lnTo>
                  <a:pt x="5417641" y="1833220"/>
                </a:lnTo>
                <a:lnTo>
                  <a:pt x="5395812" y="1843547"/>
                </a:lnTo>
                <a:lnTo>
                  <a:pt x="5384245" y="1847534"/>
                </a:lnTo>
                <a:lnTo>
                  <a:pt x="5381575" y="1851439"/>
                </a:lnTo>
                <a:cubicBezTo>
                  <a:pt x="5378360" y="1854112"/>
                  <a:pt x="5373323" y="1855958"/>
                  <a:pt x="5364196" y="1855916"/>
                </a:cubicBezTo>
                <a:lnTo>
                  <a:pt x="5361974" y="1855383"/>
                </a:lnTo>
                <a:lnTo>
                  <a:pt x="5348482" y="1862972"/>
                </a:lnTo>
                <a:cubicBezTo>
                  <a:pt x="5344283" y="1866093"/>
                  <a:pt x="5340752" y="1869721"/>
                  <a:pt x="5338191" y="1874042"/>
                </a:cubicBezTo>
                <a:cubicBezTo>
                  <a:pt x="5284467" y="1863733"/>
                  <a:pt x="5241659" y="1890598"/>
                  <a:pt x="5187216" y="1897374"/>
                </a:cubicBezTo>
                <a:cubicBezTo>
                  <a:pt x="5128112" y="1913380"/>
                  <a:pt x="5000209" y="1958424"/>
                  <a:pt x="4979418" y="1970081"/>
                </a:cubicBezTo>
                <a:cubicBezTo>
                  <a:pt x="4961626" y="1976617"/>
                  <a:pt x="4880285" y="1980317"/>
                  <a:pt x="4888296" y="1967318"/>
                </a:cubicBezTo>
                <a:cubicBezTo>
                  <a:pt x="4837341" y="2001544"/>
                  <a:pt x="4813096" y="1980143"/>
                  <a:pt x="4752077" y="2002868"/>
                </a:cubicBezTo>
                <a:cubicBezTo>
                  <a:pt x="4711959" y="1983479"/>
                  <a:pt x="4735849" y="2003927"/>
                  <a:pt x="4698992" y="2005865"/>
                </a:cubicBezTo>
                <a:cubicBezTo>
                  <a:pt x="4713932" y="2027882"/>
                  <a:pt x="4652629" y="2000711"/>
                  <a:pt x="4656477" y="2028026"/>
                </a:cubicBezTo>
                <a:cubicBezTo>
                  <a:pt x="4649649" y="2027513"/>
                  <a:pt x="4642912" y="2026156"/>
                  <a:pt x="4636122" y="2024588"/>
                </a:cubicBezTo>
                <a:lnTo>
                  <a:pt x="4632564" y="2023781"/>
                </a:lnTo>
                <a:lnTo>
                  <a:pt x="4619336" y="2025213"/>
                </a:lnTo>
                <a:lnTo>
                  <a:pt x="4614352" y="2019789"/>
                </a:lnTo>
                <a:lnTo>
                  <a:pt x="4569544" y="2022030"/>
                </a:lnTo>
                <a:cubicBezTo>
                  <a:pt x="4550398" y="2036773"/>
                  <a:pt x="4514182" y="2030017"/>
                  <a:pt x="4484150" y="2036534"/>
                </a:cubicBezTo>
                <a:lnTo>
                  <a:pt x="4470992" y="2042470"/>
                </a:lnTo>
                <a:lnTo>
                  <a:pt x="4383921" y="2051948"/>
                </a:lnTo>
                <a:lnTo>
                  <a:pt x="4324401" y="2062236"/>
                </a:lnTo>
                <a:lnTo>
                  <a:pt x="4311690" y="2068007"/>
                </a:lnTo>
                <a:lnTo>
                  <a:pt x="4296855" y="2063078"/>
                </a:lnTo>
                <a:cubicBezTo>
                  <a:pt x="4295031" y="2061626"/>
                  <a:pt x="4293546" y="2059995"/>
                  <a:pt x="4292443" y="2058242"/>
                </a:cubicBezTo>
                <a:lnTo>
                  <a:pt x="4245098" y="2067844"/>
                </a:lnTo>
                <a:lnTo>
                  <a:pt x="4239373" y="2068113"/>
                </a:lnTo>
                <a:lnTo>
                  <a:pt x="4199908" y="2066755"/>
                </a:lnTo>
                <a:lnTo>
                  <a:pt x="4141208" y="2059740"/>
                </a:lnTo>
                <a:cubicBezTo>
                  <a:pt x="4121791" y="2054316"/>
                  <a:pt x="4104260" y="2032120"/>
                  <a:pt x="4080292" y="2043471"/>
                </a:cubicBezTo>
                <a:cubicBezTo>
                  <a:pt x="4085601" y="2030904"/>
                  <a:pt x="4051823" y="2047468"/>
                  <a:pt x="4045124" y="2036865"/>
                </a:cubicBezTo>
                <a:cubicBezTo>
                  <a:pt x="4041187" y="2028047"/>
                  <a:pt x="4030023" y="2031017"/>
                  <a:pt x="4020658" y="2029269"/>
                </a:cubicBezTo>
                <a:cubicBezTo>
                  <a:pt x="4012480" y="2021053"/>
                  <a:pt x="3967178" y="2020722"/>
                  <a:pt x="3952339" y="2024942"/>
                </a:cubicBezTo>
                <a:cubicBezTo>
                  <a:pt x="3911707" y="2042361"/>
                  <a:pt x="3869264" y="2011089"/>
                  <a:pt x="3836569" y="2024044"/>
                </a:cubicBezTo>
                <a:cubicBezTo>
                  <a:pt x="3810252" y="2022479"/>
                  <a:pt x="3801793" y="2018038"/>
                  <a:pt x="3794437" y="2015549"/>
                </a:cubicBezTo>
                <a:lnTo>
                  <a:pt x="3792431" y="2009111"/>
                </a:lnTo>
                <a:lnTo>
                  <a:pt x="3779628" y="2007348"/>
                </a:lnTo>
                <a:lnTo>
                  <a:pt x="3776751" y="2005720"/>
                </a:lnTo>
                <a:cubicBezTo>
                  <a:pt x="3771267" y="2002586"/>
                  <a:pt x="3765734" y="1999668"/>
                  <a:pt x="3759716" y="1997546"/>
                </a:cubicBezTo>
                <a:cubicBezTo>
                  <a:pt x="3750329" y="2024906"/>
                  <a:pt x="3706981" y="1984010"/>
                  <a:pt x="3710266" y="2008882"/>
                </a:cubicBezTo>
                <a:cubicBezTo>
                  <a:pt x="3675567" y="2001984"/>
                  <a:pt x="3628804" y="2032006"/>
                  <a:pt x="3601196" y="2003685"/>
                </a:cubicBezTo>
                <a:cubicBezTo>
                  <a:pt x="3548850" y="1999682"/>
                  <a:pt x="3502061" y="1991654"/>
                  <a:pt x="3446105" y="1989400"/>
                </a:cubicBezTo>
                <a:cubicBezTo>
                  <a:pt x="3401638" y="1996894"/>
                  <a:pt x="3357711" y="1971646"/>
                  <a:pt x="3324453" y="1985620"/>
                </a:cubicBezTo>
                <a:cubicBezTo>
                  <a:pt x="3275634" y="1974332"/>
                  <a:pt x="3212760" y="1975743"/>
                  <a:pt x="3170596" y="1997703"/>
                </a:cubicBezTo>
                <a:cubicBezTo>
                  <a:pt x="3117486" y="1991304"/>
                  <a:pt x="3106384" y="2007124"/>
                  <a:pt x="3062011" y="1984354"/>
                </a:cubicBezTo>
                <a:cubicBezTo>
                  <a:pt x="3057621" y="1987929"/>
                  <a:pt x="3052668" y="1990600"/>
                  <a:pt x="3047345" y="1992622"/>
                </a:cubicBezTo>
                <a:lnTo>
                  <a:pt x="3031387" y="1996757"/>
                </a:lnTo>
                <a:lnTo>
                  <a:pt x="3029603" y="1995713"/>
                </a:lnTo>
                <a:cubicBezTo>
                  <a:pt x="3021258" y="1993501"/>
                  <a:pt x="3015768" y="1994088"/>
                  <a:pt x="3011556" y="1995912"/>
                </a:cubicBezTo>
                <a:lnTo>
                  <a:pt x="2994774" y="2000163"/>
                </a:lnTo>
                <a:lnTo>
                  <a:pt x="2928374" y="2006826"/>
                </a:lnTo>
                <a:lnTo>
                  <a:pt x="2927990" y="2005707"/>
                </a:lnTo>
                <a:cubicBezTo>
                  <a:pt x="2926282" y="2003277"/>
                  <a:pt x="2923426" y="2001631"/>
                  <a:pt x="2918085" y="2001577"/>
                </a:cubicBezTo>
                <a:cubicBezTo>
                  <a:pt x="2928152" y="1984579"/>
                  <a:pt x="2915501" y="1994999"/>
                  <a:pt x="2898861" y="1996344"/>
                </a:cubicBezTo>
                <a:cubicBezTo>
                  <a:pt x="2910786" y="1970243"/>
                  <a:pt x="2862394" y="1984383"/>
                  <a:pt x="2856119" y="1969853"/>
                </a:cubicBezTo>
                <a:cubicBezTo>
                  <a:pt x="2843628" y="1971429"/>
                  <a:pt x="2830634" y="1972621"/>
                  <a:pt x="2817431" y="1973286"/>
                </a:cubicBezTo>
                <a:lnTo>
                  <a:pt x="2809697" y="1973343"/>
                </a:lnTo>
                <a:cubicBezTo>
                  <a:pt x="2809653" y="1973255"/>
                  <a:pt x="2809608" y="1973169"/>
                  <a:pt x="2809564" y="1973082"/>
                </a:cubicBezTo>
                <a:cubicBezTo>
                  <a:pt x="2807929" y="1972535"/>
                  <a:pt x="2805403" y="1972343"/>
                  <a:pt x="2801449" y="1972620"/>
                </a:cubicBezTo>
                <a:lnTo>
                  <a:pt x="2780592" y="1973556"/>
                </a:lnTo>
                <a:lnTo>
                  <a:pt x="2775569" y="1971853"/>
                </a:lnTo>
                <a:lnTo>
                  <a:pt x="2745068" y="1960376"/>
                </a:lnTo>
                <a:cubicBezTo>
                  <a:pt x="2723927" y="1957194"/>
                  <a:pt x="2679639" y="1952736"/>
                  <a:pt x="2646933" y="1949578"/>
                </a:cubicBezTo>
                <a:cubicBezTo>
                  <a:pt x="2614577" y="1953493"/>
                  <a:pt x="2585154" y="1943863"/>
                  <a:pt x="2548831" y="1941424"/>
                </a:cubicBezTo>
                <a:cubicBezTo>
                  <a:pt x="2509461" y="1952528"/>
                  <a:pt x="2489457" y="1932402"/>
                  <a:pt x="2450638" y="1929883"/>
                </a:cubicBezTo>
                <a:cubicBezTo>
                  <a:pt x="2416878" y="1949136"/>
                  <a:pt x="2422997" y="1912970"/>
                  <a:pt x="2403143" y="1905311"/>
                </a:cubicBezTo>
                <a:lnTo>
                  <a:pt x="2397526" y="1904604"/>
                </a:lnTo>
                <a:lnTo>
                  <a:pt x="2382841" y="1907407"/>
                </a:lnTo>
                <a:lnTo>
                  <a:pt x="2377427" y="1909241"/>
                </a:lnTo>
                <a:cubicBezTo>
                  <a:pt x="2373657" y="1910213"/>
                  <a:pt x="2371100" y="1910487"/>
                  <a:pt x="2369275" y="1910264"/>
                </a:cubicBezTo>
                <a:lnTo>
                  <a:pt x="2369039" y="1910041"/>
                </a:lnTo>
                <a:lnTo>
                  <a:pt x="2324870" y="1921693"/>
                </a:lnTo>
                <a:cubicBezTo>
                  <a:pt x="2312870" y="1909092"/>
                  <a:pt x="2271048" y="1931159"/>
                  <a:pt x="2272261" y="1904348"/>
                </a:cubicBezTo>
                <a:cubicBezTo>
                  <a:pt x="2256469" y="1908613"/>
                  <a:pt x="2248237" y="1920737"/>
                  <a:pt x="2251287" y="1902861"/>
                </a:cubicBezTo>
                <a:cubicBezTo>
                  <a:pt x="2246022" y="1903773"/>
                  <a:pt x="2242556" y="1902730"/>
                  <a:pt x="2239904" y="1900741"/>
                </a:cubicBezTo>
                <a:lnTo>
                  <a:pt x="2204009" y="1909662"/>
                </a:lnTo>
                <a:lnTo>
                  <a:pt x="2199075" y="1908979"/>
                </a:lnTo>
                <a:lnTo>
                  <a:pt x="2176570" y="1917995"/>
                </a:lnTo>
                <a:lnTo>
                  <a:pt x="2144169" y="1928467"/>
                </a:lnTo>
                <a:lnTo>
                  <a:pt x="2141995" y="1927802"/>
                </a:lnTo>
                <a:lnTo>
                  <a:pt x="2127994" y="1934580"/>
                </a:lnTo>
                <a:cubicBezTo>
                  <a:pt x="2123582" y="1937450"/>
                  <a:pt x="2065338" y="1940864"/>
                  <a:pt x="2062463" y="1945032"/>
                </a:cubicBezTo>
                <a:cubicBezTo>
                  <a:pt x="2009750" y="1931500"/>
                  <a:pt x="2019575" y="1955794"/>
                  <a:pt x="1964865" y="1959303"/>
                </a:cubicBezTo>
                <a:cubicBezTo>
                  <a:pt x="1928063" y="1953972"/>
                  <a:pt x="1907652" y="1958603"/>
                  <a:pt x="1848421" y="1967726"/>
                </a:cubicBezTo>
                <a:cubicBezTo>
                  <a:pt x="1808660" y="1974760"/>
                  <a:pt x="1778898" y="1997243"/>
                  <a:pt x="1726299" y="2001504"/>
                </a:cubicBezTo>
                <a:cubicBezTo>
                  <a:pt x="1673005" y="2032669"/>
                  <a:pt x="1586201" y="2019615"/>
                  <a:pt x="1523750" y="2038677"/>
                </a:cubicBezTo>
                <a:cubicBezTo>
                  <a:pt x="1485266" y="2016882"/>
                  <a:pt x="1507515" y="2038764"/>
                  <a:pt x="1470679" y="2038487"/>
                </a:cubicBezTo>
                <a:cubicBezTo>
                  <a:pt x="1483901" y="2061400"/>
                  <a:pt x="1424907" y="2030553"/>
                  <a:pt x="1426690" y="2058097"/>
                </a:cubicBezTo>
                <a:cubicBezTo>
                  <a:pt x="1419929" y="2057176"/>
                  <a:pt x="1413325" y="2055413"/>
                  <a:pt x="1406683" y="2053438"/>
                </a:cubicBezTo>
                <a:lnTo>
                  <a:pt x="1364803" y="2044063"/>
                </a:lnTo>
                <a:cubicBezTo>
                  <a:pt x="1357227" y="2043750"/>
                  <a:pt x="1349221" y="2044481"/>
                  <a:pt x="1340592" y="2046883"/>
                </a:cubicBezTo>
                <a:cubicBezTo>
                  <a:pt x="1313706" y="2065008"/>
                  <a:pt x="1259470" y="2043093"/>
                  <a:pt x="1226584" y="2066865"/>
                </a:cubicBezTo>
                <a:cubicBezTo>
                  <a:pt x="1213711" y="2073523"/>
                  <a:pt x="1169107" y="2081361"/>
                  <a:pt x="1157776" y="2075069"/>
                </a:cubicBezTo>
                <a:cubicBezTo>
                  <a:pt x="1147881" y="2075101"/>
                  <a:pt x="1138113" y="2079917"/>
                  <a:pt x="1130703" y="2072292"/>
                </a:cubicBezTo>
                <a:cubicBezTo>
                  <a:pt x="1119867" y="2063476"/>
                  <a:pt x="1093365" y="2085206"/>
                  <a:pt x="1093525" y="2072377"/>
                </a:cubicBezTo>
                <a:cubicBezTo>
                  <a:pt x="1074560" y="2087416"/>
                  <a:pt x="1048429" y="2069593"/>
                  <a:pt x="1027186" y="2067964"/>
                </a:cubicBezTo>
                <a:cubicBezTo>
                  <a:pt x="1013067" y="2082005"/>
                  <a:pt x="982424" y="2064739"/>
                  <a:pt x="939318" y="2069968"/>
                </a:cubicBezTo>
                <a:cubicBezTo>
                  <a:pt x="924013" y="2086013"/>
                  <a:pt x="941994" y="2059704"/>
                  <a:pt x="911087" y="2082975"/>
                </a:cubicBezTo>
                <a:cubicBezTo>
                  <a:pt x="909300" y="2081516"/>
                  <a:pt x="871488" y="2090155"/>
                  <a:pt x="850358" y="2092811"/>
                </a:cubicBezTo>
                <a:cubicBezTo>
                  <a:pt x="829228" y="2095467"/>
                  <a:pt x="794468" y="2089469"/>
                  <a:pt x="784309" y="2098913"/>
                </a:cubicBezTo>
                <a:cubicBezTo>
                  <a:pt x="742250" y="2110391"/>
                  <a:pt x="704708" y="2163821"/>
                  <a:pt x="656060" y="2161683"/>
                </a:cubicBezTo>
                <a:cubicBezTo>
                  <a:pt x="647028" y="2153124"/>
                  <a:pt x="580428" y="2153947"/>
                  <a:pt x="567060" y="2160730"/>
                </a:cubicBezTo>
                <a:cubicBezTo>
                  <a:pt x="541290" y="2165447"/>
                  <a:pt x="538680" y="2140870"/>
                  <a:pt x="515269" y="2159436"/>
                </a:cubicBezTo>
                <a:cubicBezTo>
                  <a:pt x="517489" y="2145685"/>
                  <a:pt x="465134" y="2161804"/>
                  <a:pt x="474542" y="2146436"/>
                </a:cubicBezTo>
                <a:cubicBezTo>
                  <a:pt x="455402" y="2137099"/>
                  <a:pt x="450760" y="2157925"/>
                  <a:pt x="432035" y="2150124"/>
                </a:cubicBezTo>
                <a:cubicBezTo>
                  <a:pt x="416021" y="2153292"/>
                  <a:pt x="399143" y="2163452"/>
                  <a:pt x="378455" y="2165441"/>
                </a:cubicBezTo>
                <a:cubicBezTo>
                  <a:pt x="353253" y="2176722"/>
                  <a:pt x="345530" y="2163751"/>
                  <a:pt x="307909" y="2162055"/>
                </a:cubicBezTo>
                <a:cubicBezTo>
                  <a:pt x="294101" y="2171852"/>
                  <a:pt x="244890" y="2169830"/>
                  <a:pt x="231590" y="2164122"/>
                </a:cubicBezTo>
                <a:cubicBezTo>
                  <a:pt x="196536" y="2171051"/>
                  <a:pt x="198497" y="2164357"/>
                  <a:pt x="157866" y="2165402"/>
                </a:cubicBezTo>
                <a:cubicBezTo>
                  <a:pt x="116399" y="2180081"/>
                  <a:pt x="90508" y="2162154"/>
                  <a:pt x="47102" y="2163358"/>
                </a:cubicBezTo>
                <a:cubicBezTo>
                  <a:pt x="27824" y="2176027"/>
                  <a:pt x="19562" y="2169634"/>
                  <a:pt x="11656" y="2160770"/>
                </a:cubicBezTo>
                <a:lnTo>
                  <a:pt x="0" y="214897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2"/>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166816 w 6884912"/>
              <a:gd name="connsiteY43" fmla="*/ 559500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241446 h 1402843"/>
              <a:gd name="connsiteX1" fmla="*/ 6884912 w 6884912"/>
              <a:gd name="connsiteY1" fmla="*/ 1402843 h 1402843"/>
              <a:gd name="connsiteX2" fmla="*/ 0 w 6884912"/>
              <a:gd name="connsiteY2" fmla="*/ 1402843 h 1402843"/>
              <a:gd name="connsiteX3" fmla="*/ 27135 w 6884912"/>
              <a:gd name="connsiteY3" fmla="*/ 1388906 h 1402843"/>
              <a:gd name="connsiteX4" fmla="*/ 115388 w 6884912"/>
              <a:gd name="connsiteY4" fmla="*/ 1400489 h 1402843"/>
              <a:gd name="connsiteX5" fmla="*/ 119094 w 6884912"/>
              <a:gd name="connsiteY5" fmla="*/ 1389909 h 1402843"/>
              <a:gd name="connsiteX6" fmla="*/ 171824 w 6884912"/>
              <a:gd name="connsiteY6" fmla="*/ 1374670 h 1402843"/>
              <a:gd name="connsiteX7" fmla="*/ 353766 w 6884912"/>
              <a:gd name="connsiteY7" fmla="*/ 1269790 h 1402843"/>
              <a:gd name="connsiteX8" fmla="*/ 438104 w 6884912"/>
              <a:gd name="connsiteY8" fmla="*/ 1283852 h 1402843"/>
              <a:gd name="connsiteX9" fmla="*/ 471270 w 6884912"/>
              <a:gd name="connsiteY9" fmla="*/ 1281613 h 1402843"/>
              <a:gd name="connsiteX10" fmla="*/ 536109 w 6884912"/>
              <a:gd name="connsiteY10" fmla="*/ 1211645 h 1402843"/>
              <a:gd name="connsiteX11" fmla="*/ 601644 w 6884912"/>
              <a:gd name="connsiteY11" fmla="*/ 1245443 h 1402843"/>
              <a:gd name="connsiteX12" fmla="*/ 651408 w 6884912"/>
              <a:gd name="connsiteY12" fmla="*/ 1226384 h 1402843"/>
              <a:gd name="connsiteX13" fmla="*/ 673197 w 6884912"/>
              <a:gd name="connsiteY13" fmla="*/ 1251506 h 1402843"/>
              <a:gd name="connsiteX14" fmla="*/ 723108 w 6884912"/>
              <a:gd name="connsiteY14" fmla="*/ 1221527 h 1402843"/>
              <a:gd name="connsiteX15" fmla="*/ 797699 w 6884912"/>
              <a:gd name="connsiteY15" fmla="*/ 1172808 h 1402843"/>
              <a:gd name="connsiteX16" fmla="*/ 888738 w 6884912"/>
              <a:gd name="connsiteY16" fmla="*/ 1143254 h 1402843"/>
              <a:gd name="connsiteX17" fmla="*/ 965215 w 6884912"/>
              <a:gd name="connsiteY17" fmla="*/ 1088147 h 1402843"/>
              <a:gd name="connsiteX18" fmla="*/ 1085080 w 6884912"/>
              <a:gd name="connsiteY18" fmla="*/ 1017532 h 1402843"/>
              <a:gd name="connsiteX19" fmla="*/ 1131224 w 6884912"/>
              <a:gd name="connsiteY19" fmla="*/ 947606 h 1402843"/>
              <a:gd name="connsiteX20" fmla="*/ 1138051 w 6884912"/>
              <a:gd name="connsiteY20" fmla="*/ 943480 h 1402843"/>
              <a:gd name="connsiteX21" fmla="*/ 1158800 w 6884912"/>
              <a:gd name="connsiteY21" fmla="*/ 941450 h 1402843"/>
              <a:gd name="connsiteX22" fmla="*/ 1166947 w 6884912"/>
              <a:gd name="connsiteY22" fmla="*/ 942208 h 1402843"/>
              <a:gd name="connsiteX23" fmla="*/ 1178135 w 6884912"/>
              <a:gd name="connsiteY23" fmla="*/ 940077 h 1402843"/>
              <a:gd name="connsiteX24" fmla="*/ 1178301 w 6884912"/>
              <a:gd name="connsiteY24" fmla="*/ 939540 h 1402843"/>
              <a:gd name="connsiteX25" fmla="*/ 1188995 w 6884912"/>
              <a:gd name="connsiteY25" fmla="*/ 938494 h 1402843"/>
              <a:gd name="connsiteX26" fmla="*/ 1242716 w 6884912"/>
              <a:gd name="connsiteY26" fmla="*/ 939498 h 1402843"/>
              <a:gd name="connsiteX27" fmla="*/ 1299977 w 6884912"/>
              <a:gd name="connsiteY27" fmla="*/ 880642 h 1402843"/>
              <a:gd name="connsiteX28" fmla="*/ 1326190 w 6884912"/>
              <a:gd name="connsiteY28" fmla="*/ 867401 h 1402843"/>
              <a:gd name="connsiteX29" fmla="*/ 1339600 w 6884912"/>
              <a:gd name="connsiteY29" fmla="*/ 857741 h 1402843"/>
              <a:gd name="connsiteX30" fmla="*/ 1340054 w 6884912"/>
              <a:gd name="connsiteY30" fmla="*/ 855468 h 1402843"/>
              <a:gd name="connsiteX31" fmla="*/ 1391606 w 6884912"/>
              <a:gd name="connsiteY31" fmla="*/ 856675 h 1402843"/>
              <a:gd name="connsiteX32" fmla="*/ 1397565 w 6884912"/>
              <a:gd name="connsiteY32" fmla="*/ 852936 h 1402843"/>
              <a:gd name="connsiteX33" fmla="*/ 1432302 w 6884912"/>
              <a:gd name="connsiteY33" fmla="*/ 858713 h 1402843"/>
              <a:gd name="connsiteX34" fmla="*/ 1449644 w 6884912"/>
              <a:gd name="connsiteY34" fmla="*/ 859037 h 1402843"/>
              <a:gd name="connsiteX35" fmla="*/ 1455793 w 6884912"/>
              <a:gd name="connsiteY35" fmla="*/ 864620 h 1402843"/>
              <a:gd name="connsiteX36" fmla="*/ 1480758 w 6884912"/>
              <a:gd name="connsiteY36" fmla="*/ 862309 h 1402843"/>
              <a:gd name="connsiteX37" fmla="*/ 1483154 w 6884912"/>
              <a:gd name="connsiteY37" fmla="*/ 859973 h 1402843"/>
              <a:gd name="connsiteX38" fmla="*/ 1505495 w 6884912"/>
              <a:gd name="connsiteY38" fmla="*/ 865771 h 1402843"/>
              <a:gd name="connsiteX39" fmla="*/ 1589871 w 6884912"/>
              <a:gd name="connsiteY39" fmla="*/ 870855 h 1402843"/>
              <a:gd name="connsiteX40" fmla="*/ 1731986 w 6884912"/>
              <a:gd name="connsiteY40" fmla="*/ 831128 h 1402843"/>
              <a:gd name="connsiteX41" fmla="*/ 1927935 w 6884912"/>
              <a:gd name="connsiteY41" fmla="*/ 869986 h 1402843"/>
              <a:gd name="connsiteX42" fmla="*/ 2166816 w 6884912"/>
              <a:gd name="connsiteY42" fmla="*/ 800946 h 1402843"/>
              <a:gd name="connsiteX43" fmla="*/ 2352236 w 6884912"/>
              <a:gd name="connsiteY43" fmla="*/ 761048 h 1402843"/>
              <a:gd name="connsiteX44" fmla="*/ 2420791 w 6884912"/>
              <a:gd name="connsiteY44" fmla="*/ 734272 h 1402843"/>
              <a:gd name="connsiteX45" fmla="*/ 2489932 w 6884912"/>
              <a:gd name="connsiteY45" fmla="*/ 749310 h 1402843"/>
              <a:gd name="connsiteX46" fmla="*/ 2512917 w 6884912"/>
              <a:gd name="connsiteY46" fmla="*/ 730573 h 1402843"/>
              <a:gd name="connsiteX47" fmla="*/ 2516783 w 6884912"/>
              <a:gd name="connsiteY47" fmla="*/ 726919 h 1402843"/>
              <a:gd name="connsiteX48" fmla="*/ 2534360 w 6884912"/>
              <a:gd name="connsiteY48" fmla="*/ 721510 h 1402843"/>
              <a:gd name="connsiteX49" fmla="*/ 2536691 w 6884912"/>
              <a:gd name="connsiteY49" fmla="*/ 708464 h 1402843"/>
              <a:gd name="connsiteX50" fmla="*/ 2561265 w 6884912"/>
              <a:gd name="connsiteY50" fmla="*/ 692069 h 1402843"/>
              <a:gd name="connsiteX51" fmla="*/ 2594349 w 6884912"/>
              <a:gd name="connsiteY51" fmla="*/ 685330 h 1402843"/>
              <a:gd name="connsiteX52" fmla="*/ 2754324 w 6884912"/>
              <a:gd name="connsiteY52" fmla="*/ 666212 h 1402843"/>
              <a:gd name="connsiteX53" fmla="*/ 2848470 w 6884912"/>
              <a:gd name="connsiteY53" fmla="*/ 647412 h 1402843"/>
              <a:gd name="connsiteX54" fmla="*/ 2881772 w 6884912"/>
              <a:gd name="connsiteY54" fmla="*/ 628706 h 1402843"/>
              <a:gd name="connsiteX55" fmla="*/ 2929932 w 6884912"/>
              <a:gd name="connsiteY55" fmla="*/ 610358 h 1402843"/>
              <a:gd name="connsiteX56" fmla="*/ 3013020 w 6884912"/>
              <a:gd name="connsiteY56" fmla="*/ 569024 h 1402843"/>
              <a:gd name="connsiteX57" fmla="*/ 3127968 w 6884912"/>
              <a:gd name="connsiteY57" fmla="*/ 529059 h 1402843"/>
              <a:gd name="connsiteX58" fmla="*/ 3222191 w 6884912"/>
              <a:gd name="connsiteY58" fmla="*/ 549333 h 1402843"/>
              <a:gd name="connsiteX59" fmla="*/ 3227953 w 6884912"/>
              <a:gd name="connsiteY59" fmla="*/ 539096 h 1402843"/>
              <a:gd name="connsiteX60" fmla="*/ 3287859 w 6884912"/>
              <a:gd name="connsiteY60" fmla="*/ 529004 h 1402843"/>
              <a:gd name="connsiteX61" fmla="*/ 3510042 w 6884912"/>
              <a:gd name="connsiteY61" fmla="*/ 553266 h 1402843"/>
              <a:gd name="connsiteX62" fmla="*/ 3626773 w 6884912"/>
              <a:gd name="connsiteY62" fmla="*/ 531898 h 1402843"/>
              <a:gd name="connsiteX63" fmla="*/ 3666217 w 6884912"/>
              <a:gd name="connsiteY63" fmla="*/ 514701 h 1402843"/>
              <a:gd name="connsiteX64" fmla="*/ 3732427 w 6884912"/>
              <a:gd name="connsiteY64" fmla="*/ 486485 h 1402843"/>
              <a:gd name="connsiteX65" fmla="*/ 3777022 w 6884912"/>
              <a:gd name="connsiteY65" fmla="*/ 441722 h 1402843"/>
              <a:gd name="connsiteX66" fmla="*/ 3791246 w 6884912"/>
              <a:gd name="connsiteY66" fmla="*/ 431442 h 1402843"/>
              <a:gd name="connsiteX67" fmla="*/ 3819864 w 6884912"/>
              <a:gd name="connsiteY67" fmla="*/ 436051 h 1402843"/>
              <a:gd name="connsiteX68" fmla="*/ 3830398 w 6884912"/>
              <a:gd name="connsiteY68" fmla="*/ 429829 h 1402843"/>
              <a:gd name="connsiteX69" fmla="*/ 3834360 w 6884912"/>
              <a:gd name="connsiteY69" fmla="*/ 430438 h 1402843"/>
              <a:gd name="connsiteX70" fmla="*/ 3843715 w 6884912"/>
              <a:gd name="connsiteY70" fmla="*/ 430198 h 1402843"/>
              <a:gd name="connsiteX71" fmla="*/ 3842609 w 6884912"/>
              <a:gd name="connsiteY71" fmla="*/ 438832 h 1402843"/>
              <a:gd name="connsiteX72" fmla="*/ 3853961 w 6884912"/>
              <a:gd name="connsiteY72" fmla="*/ 454826 h 1402843"/>
              <a:gd name="connsiteX73" fmla="*/ 3907640 w 6884912"/>
              <a:gd name="connsiteY73" fmla="*/ 449014 h 1402843"/>
              <a:gd name="connsiteX74" fmla="*/ 3910449 w 6884912"/>
              <a:gd name="connsiteY74" fmla="*/ 439254 h 1402843"/>
              <a:gd name="connsiteX75" fmla="*/ 3917197 w 6884912"/>
              <a:gd name="connsiteY75" fmla="*/ 437567 h 1402843"/>
              <a:gd name="connsiteX76" fmla="*/ 3922400 w 6884912"/>
              <a:gd name="connsiteY76" fmla="*/ 446502 h 1402843"/>
              <a:gd name="connsiteX77" fmla="*/ 4013061 w 6884912"/>
              <a:gd name="connsiteY77" fmla="*/ 466320 h 1402843"/>
              <a:gd name="connsiteX78" fmla="*/ 4134285 w 6884912"/>
              <a:gd name="connsiteY78" fmla="*/ 477038 h 1402843"/>
              <a:gd name="connsiteX79" fmla="*/ 4220717 w 6884912"/>
              <a:gd name="connsiteY79" fmla="*/ 434392 h 1402843"/>
              <a:gd name="connsiteX80" fmla="*/ 4246954 w 6884912"/>
              <a:gd name="connsiteY80" fmla="*/ 452000 h 1402843"/>
              <a:gd name="connsiteX81" fmla="*/ 4289361 w 6884912"/>
              <a:gd name="connsiteY81" fmla="*/ 438088 h 1402843"/>
              <a:gd name="connsiteX82" fmla="*/ 4498913 w 6884912"/>
              <a:gd name="connsiteY82" fmla="*/ 360361 h 1402843"/>
              <a:gd name="connsiteX83" fmla="*/ 4617330 w 6884912"/>
              <a:gd name="connsiteY83" fmla="*/ 352609 h 1402843"/>
              <a:gd name="connsiteX84" fmla="*/ 4659778 w 6884912"/>
              <a:gd name="connsiteY84" fmla="*/ 359665 h 1402843"/>
              <a:gd name="connsiteX85" fmla="*/ 4730870 w 6884912"/>
              <a:gd name="connsiteY85" fmla="*/ 370878 h 1402843"/>
              <a:gd name="connsiteX86" fmla="*/ 4785037 w 6884912"/>
              <a:gd name="connsiteY86" fmla="*/ 403410 h 1402843"/>
              <a:gd name="connsiteX87" fmla="*/ 4844073 w 6884912"/>
              <a:gd name="connsiteY87" fmla="*/ 403214 h 1402843"/>
              <a:gd name="connsiteX88" fmla="*/ 4920038 w 6884912"/>
              <a:gd name="connsiteY88" fmla="*/ 381864 h 1402843"/>
              <a:gd name="connsiteX89" fmla="*/ 5016639 w 6884912"/>
              <a:gd name="connsiteY89" fmla="*/ 400351 h 1402843"/>
              <a:gd name="connsiteX90" fmla="*/ 5072009 w 6884912"/>
              <a:gd name="connsiteY90" fmla="*/ 402948 h 1402843"/>
              <a:gd name="connsiteX91" fmla="*/ 5223626 w 6884912"/>
              <a:gd name="connsiteY91" fmla="*/ 418802 h 1402843"/>
              <a:gd name="connsiteX92" fmla="*/ 5375773 w 6884912"/>
              <a:gd name="connsiteY92" fmla="*/ 441359 h 1402843"/>
              <a:gd name="connsiteX93" fmla="*/ 5467502 w 6884912"/>
              <a:gd name="connsiteY93" fmla="*/ 492409 h 1402843"/>
              <a:gd name="connsiteX94" fmla="*/ 5592395 w 6884912"/>
              <a:gd name="connsiteY94" fmla="*/ 506880 h 1402843"/>
              <a:gd name="connsiteX95" fmla="*/ 5613532 w 6884912"/>
              <a:gd name="connsiteY95" fmla="*/ 514825 h 1402843"/>
              <a:gd name="connsiteX96" fmla="*/ 5642173 w 6884912"/>
              <a:gd name="connsiteY96" fmla="*/ 508350 h 1402843"/>
              <a:gd name="connsiteX97" fmla="*/ 5756910 w 6884912"/>
              <a:gd name="connsiteY97" fmla="*/ 480657 h 1402843"/>
              <a:gd name="connsiteX98" fmla="*/ 5846667 w 6884912"/>
              <a:gd name="connsiteY98" fmla="*/ 443232 h 1402843"/>
              <a:gd name="connsiteX99" fmla="*/ 5960732 w 6884912"/>
              <a:gd name="connsiteY99" fmla="*/ 462154 h 1402843"/>
              <a:gd name="connsiteX100" fmla="*/ 6029542 w 6884912"/>
              <a:gd name="connsiteY100" fmla="*/ 451785 h 1402843"/>
              <a:gd name="connsiteX101" fmla="*/ 6141123 w 6884912"/>
              <a:gd name="connsiteY101" fmla="*/ 401369 h 1402843"/>
              <a:gd name="connsiteX102" fmla="*/ 6299716 w 6884912"/>
              <a:gd name="connsiteY102" fmla="*/ 0 h 1402843"/>
              <a:gd name="connsiteX103" fmla="*/ 6259275 w 6884912"/>
              <a:gd name="connsiteY103" fmla="*/ 472912 h 1402843"/>
              <a:gd name="connsiteX104" fmla="*/ 6364914 w 6884912"/>
              <a:gd name="connsiteY104" fmla="*/ 481586 h 1402843"/>
              <a:gd name="connsiteX105" fmla="*/ 6380420 w 6884912"/>
              <a:gd name="connsiteY105" fmla="*/ 414641 h 1402843"/>
              <a:gd name="connsiteX106" fmla="*/ 6507891 w 6884912"/>
              <a:gd name="connsiteY106" fmla="*/ 359920 h 1402843"/>
              <a:gd name="connsiteX107" fmla="*/ 6571807 w 6884912"/>
              <a:gd name="connsiteY107" fmla="*/ 340082 h 1402843"/>
              <a:gd name="connsiteX108" fmla="*/ 6671880 w 6884912"/>
              <a:gd name="connsiteY108" fmla="*/ 324377 h 1402843"/>
              <a:gd name="connsiteX109" fmla="*/ 6702266 w 6884912"/>
              <a:gd name="connsiteY109" fmla="*/ 316916 h 1402843"/>
              <a:gd name="connsiteX110" fmla="*/ 6845802 w 6884912"/>
              <a:gd name="connsiteY110" fmla="*/ 265942 h 1402843"/>
              <a:gd name="connsiteX111" fmla="*/ 6884912 w 6884912"/>
              <a:gd name="connsiteY111" fmla="*/ 241446 h 1402843"/>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309193 w 6884912"/>
              <a:gd name="connsiteY103" fmla="*/ 309358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67575 w 6884912"/>
              <a:gd name="connsiteY72" fmla="*/ 195207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292769" y="1034183"/>
                  <a:pt x="353766" y="1028344"/>
                </a:cubicBezTo>
                <a:cubicBezTo>
                  <a:pt x="421086" y="1016577"/>
                  <a:pt x="342043" y="1020322"/>
                  <a:pt x="438104" y="1042406"/>
                </a:cubicBezTo>
                <a:cubicBezTo>
                  <a:pt x="440820" y="1021567"/>
                  <a:pt x="450890" y="1036057"/>
                  <a:pt x="471270" y="1040167"/>
                </a:cubicBezTo>
                <a:cubicBezTo>
                  <a:pt x="503527" y="1033070"/>
                  <a:pt x="494793" y="950977"/>
                  <a:pt x="536109" y="970199"/>
                </a:cubicBezTo>
                <a:cubicBezTo>
                  <a:pt x="522105" y="946825"/>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78944" y="920103"/>
                  <a:pt x="888738" y="901808"/>
                </a:cubicBezTo>
                <a:cubicBezTo>
                  <a:pt x="933047" y="893074"/>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cubicBezTo>
                  <a:pt x="1178190" y="698452"/>
                  <a:pt x="1178246" y="698273"/>
                  <a:pt x="1178301" y="698094"/>
                </a:cubicBez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83556" y="622991"/>
                  <a:pt x="1589871" y="629409"/>
                </a:cubicBezTo>
                <a:cubicBezTo>
                  <a:pt x="1649644" y="577681"/>
                  <a:pt x="1659006" y="610309"/>
                  <a:pt x="1731986" y="589682"/>
                </a:cubicBezTo>
                <a:cubicBezTo>
                  <a:pt x="1750397" y="604884"/>
                  <a:pt x="1896056" y="573257"/>
                  <a:pt x="1927935" y="628540"/>
                </a:cubicBezTo>
                <a:cubicBezTo>
                  <a:pt x="2000407" y="623510"/>
                  <a:pt x="2096099" y="577656"/>
                  <a:pt x="2166816" y="559500"/>
                </a:cubicBezTo>
                <a:cubicBezTo>
                  <a:pt x="2255200" y="591669"/>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388202" y="311682"/>
                  <a:pt x="3455587" y="311821"/>
                </a:cubicBezTo>
                <a:cubicBezTo>
                  <a:pt x="3530819" y="306642"/>
                  <a:pt x="3439531" y="258887"/>
                  <a:pt x="3540551" y="290452"/>
                </a:cubicBezTo>
                <a:cubicBezTo>
                  <a:pt x="3546902" y="269835"/>
                  <a:pt x="3590238" y="294393"/>
                  <a:pt x="3611762" y="300514"/>
                </a:cubicBezTo>
                <a:cubicBezTo>
                  <a:pt x="3648047" y="296569"/>
                  <a:pt x="3636107" y="248978"/>
                  <a:pt x="3677971" y="272297"/>
                </a:cubicBezTo>
                <a:cubicBezTo>
                  <a:pt x="3666529" y="247499"/>
                  <a:pt x="3735245" y="279058"/>
                  <a:pt x="3713491" y="254795"/>
                </a:cubicBezTo>
                <a:cubicBezTo>
                  <a:pt x="3718228" y="248018"/>
                  <a:pt x="3737213" y="281807"/>
                  <a:pt x="3754942" y="271775"/>
                </a:cubicBezTo>
                <a:cubicBezTo>
                  <a:pt x="3772671" y="261743"/>
                  <a:pt x="3810265" y="195284"/>
                  <a:pt x="3819864" y="194605"/>
                </a:cubicBezTo>
                <a:lnTo>
                  <a:pt x="3830398" y="188383"/>
                </a:lnTo>
                <a:lnTo>
                  <a:pt x="3834360" y="188992"/>
                </a:lnTo>
                <a:lnTo>
                  <a:pt x="3843715" y="188752"/>
                </a:lnTo>
                <a:lnTo>
                  <a:pt x="3842609" y="197386"/>
                </a:lnTo>
                <a:cubicBezTo>
                  <a:pt x="3840673" y="205638"/>
                  <a:pt x="3852862" y="196498"/>
                  <a:pt x="3867575" y="195207"/>
                </a:cubicBezTo>
                <a:cubicBezTo>
                  <a:pt x="3898010" y="188396"/>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43839" y="208088"/>
                  <a:pt x="4246954" y="210554"/>
                </a:cubicBezTo>
                <a:cubicBezTo>
                  <a:pt x="4265050" y="224878"/>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66573" y="158177"/>
                  <a:pt x="4891277" y="140895"/>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183483" y="210628"/>
                  <a:pt x="6213495" y="158354"/>
                </a:cubicBezTo>
                <a:cubicBezTo>
                  <a:pt x="6218048" y="179602"/>
                  <a:pt x="6245115" y="154212"/>
                  <a:pt x="6309193" y="240553"/>
                </a:cubicBezTo>
                <a:cubicBezTo>
                  <a:pt x="6313222" y="269315"/>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426762E-B53C-44D2-96D5-147D162D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2"/>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166816 w 6884912"/>
              <a:gd name="connsiteY43" fmla="*/ 559500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241446 h 1402843"/>
              <a:gd name="connsiteX1" fmla="*/ 6884912 w 6884912"/>
              <a:gd name="connsiteY1" fmla="*/ 1402843 h 1402843"/>
              <a:gd name="connsiteX2" fmla="*/ 0 w 6884912"/>
              <a:gd name="connsiteY2" fmla="*/ 1402843 h 1402843"/>
              <a:gd name="connsiteX3" fmla="*/ 27135 w 6884912"/>
              <a:gd name="connsiteY3" fmla="*/ 1388906 h 1402843"/>
              <a:gd name="connsiteX4" fmla="*/ 115388 w 6884912"/>
              <a:gd name="connsiteY4" fmla="*/ 1400489 h 1402843"/>
              <a:gd name="connsiteX5" fmla="*/ 119094 w 6884912"/>
              <a:gd name="connsiteY5" fmla="*/ 1389909 h 1402843"/>
              <a:gd name="connsiteX6" fmla="*/ 171824 w 6884912"/>
              <a:gd name="connsiteY6" fmla="*/ 1374670 h 1402843"/>
              <a:gd name="connsiteX7" fmla="*/ 353766 w 6884912"/>
              <a:gd name="connsiteY7" fmla="*/ 1269790 h 1402843"/>
              <a:gd name="connsiteX8" fmla="*/ 438104 w 6884912"/>
              <a:gd name="connsiteY8" fmla="*/ 1283852 h 1402843"/>
              <a:gd name="connsiteX9" fmla="*/ 471270 w 6884912"/>
              <a:gd name="connsiteY9" fmla="*/ 1281613 h 1402843"/>
              <a:gd name="connsiteX10" fmla="*/ 536109 w 6884912"/>
              <a:gd name="connsiteY10" fmla="*/ 1211645 h 1402843"/>
              <a:gd name="connsiteX11" fmla="*/ 601644 w 6884912"/>
              <a:gd name="connsiteY11" fmla="*/ 1245443 h 1402843"/>
              <a:gd name="connsiteX12" fmla="*/ 651408 w 6884912"/>
              <a:gd name="connsiteY12" fmla="*/ 1226384 h 1402843"/>
              <a:gd name="connsiteX13" fmla="*/ 673197 w 6884912"/>
              <a:gd name="connsiteY13" fmla="*/ 1251506 h 1402843"/>
              <a:gd name="connsiteX14" fmla="*/ 723108 w 6884912"/>
              <a:gd name="connsiteY14" fmla="*/ 1221527 h 1402843"/>
              <a:gd name="connsiteX15" fmla="*/ 797699 w 6884912"/>
              <a:gd name="connsiteY15" fmla="*/ 1172808 h 1402843"/>
              <a:gd name="connsiteX16" fmla="*/ 888738 w 6884912"/>
              <a:gd name="connsiteY16" fmla="*/ 1143254 h 1402843"/>
              <a:gd name="connsiteX17" fmla="*/ 965215 w 6884912"/>
              <a:gd name="connsiteY17" fmla="*/ 1088147 h 1402843"/>
              <a:gd name="connsiteX18" fmla="*/ 1085080 w 6884912"/>
              <a:gd name="connsiteY18" fmla="*/ 1017532 h 1402843"/>
              <a:gd name="connsiteX19" fmla="*/ 1131224 w 6884912"/>
              <a:gd name="connsiteY19" fmla="*/ 947606 h 1402843"/>
              <a:gd name="connsiteX20" fmla="*/ 1138051 w 6884912"/>
              <a:gd name="connsiteY20" fmla="*/ 943480 h 1402843"/>
              <a:gd name="connsiteX21" fmla="*/ 1158800 w 6884912"/>
              <a:gd name="connsiteY21" fmla="*/ 941450 h 1402843"/>
              <a:gd name="connsiteX22" fmla="*/ 1166947 w 6884912"/>
              <a:gd name="connsiteY22" fmla="*/ 942208 h 1402843"/>
              <a:gd name="connsiteX23" fmla="*/ 1178135 w 6884912"/>
              <a:gd name="connsiteY23" fmla="*/ 940077 h 1402843"/>
              <a:gd name="connsiteX24" fmla="*/ 1178301 w 6884912"/>
              <a:gd name="connsiteY24" fmla="*/ 939540 h 1402843"/>
              <a:gd name="connsiteX25" fmla="*/ 1188995 w 6884912"/>
              <a:gd name="connsiteY25" fmla="*/ 938494 h 1402843"/>
              <a:gd name="connsiteX26" fmla="*/ 1242716 w 6884912"/>
              <a:gd name="connsiteY26" fmla="*/ 939498 h 1402843"/>
              <a:gd name="connsiteX27" fmla="*/ 1299977 w 6884912"/>
              <a:gd name="connsiteY27" fmla="*/ 880642 h 1402843"/>
              <a:gd name="connsiteX28" fmla="*/ 1326190 w 6884912"/>
              <a:gd name="connsiteY28" fmla="*/ 867401 h 1402843"/>
              <a:gd name="connsiteX29" fmla="*/ 1339600 w 6884912"/>
              <a:gd name="connsiteY29" fmla="*/ 857741 h 1402843"/>
              <a:gd name="connsiteX30" fmla="*/ 1340054 w 6884912"/>
              <a:gd name="connsiteY30" fmla="*/ 855468 h 1402843"/>
              <a:gd name="connsiteX31" fmla="*/ 1391606 w 6884912"/>
              <a:gd name="connsiteY31" fmla="*/ 856675 h 1402843"/>
              <a:gd name="connsiteX32" fmla="*/ 1397565 w 6884912"/>
              <a:gd name="connsiteY32" fmla="*/ 852936 h 1402843"/>
              <a:gd name="connsiteX33" fmla="*/ 1432302 w 6884912"/>
              <a:gd name="connsiteY33" fmla="*/ 858713 h 1402843"/>
              <a:gd name="connsiteX34" fmla="*/ 1449644 w 6884912"/>
              <a:gd name="connsiteY34" fmla="*/ 859037 h 1402843"/>
              <a:gd name="connsiteX35" fmla="*/ 1455793 w 6884912"/>
              <a:gd name="connsiteY35" fmla="*/ 864620 h 1402843"/>
              <a:gd name="connsiteX36" fmla="*/ 1480758 w 6884912"/>
              <a:gd name="connsiteY36" fmla="*/ 862309 h 1402843"/>
              <a:gd name="connsiteX37" fmla="*/ 1483154 w 6884912"/>
              <a:gd name="connsiteY37" fmla="*/ 859973 h 1402843"/>
              <a:gd name="connsiteX38" fmla="*/ 1505495 w 6884912"/>
              <a:gd name="connsiteY38" fmla="*/ 865771 h 1402843"/>
              <a:gd name="connsiteX39" fmla="*/ 1589871 w 6884912"/>
              <a:gd name="connsiteY39" fmla="*/ 870855 h 1402843"/>
              <a:gd name="connsiteX40" fmla="*/ 1731986 w 6884912"/>
              <a:gd name="connsiteY40" fmla="*/ 831128 h 1402843"/>
              <a:gd name="connsiteX41" fmla="*/ 1927935 w 6884912"/>
              <a:gd name="connsiteY41" fmla="*/ 869986 h 1402843"/>
              <a:gd name="connsiteX42" fmla="*/ 2166816 w 6884912"/>
              <a:gd name="connsiteY42" fmla="*/ 800946 h 1402843"/>
              <a:gd name="connsiteX43" fmla="*/ 2352236 w 6884912"/>
              <a:gd name="connsiteY43" fmla="*/ 761048 h 1402843"/>
              <a:gd name="connsiteX44" fmla="*/ 2420791 w 6884912"/>
              <a:gd name="connsiteY44" fmla="*/ 734272 h 1402843"/>
              <a:gd name="connsiteX45" fmla="*/ 2489932 w 6884912"/>
              <a:gd name="connsiteY45" fmla="*/ 749310 h 1402843"/>
              <a:gd name="connsiteX46" fmla="*/ 2512917 w 6884912"/>
              <a:gd name="connsiteY46" fmla="*/ 730573 h 1402843"/>
              <a:gd name="connsiteX47" fmla="*/ 2516783 w 6884912"/>
              <a:gd name="connsiteY47" fmla="*/ 726919 h 1402843"/>
              <a:gd name="connsiteX48" fmla="*/ 2534360 w 6884912"/>
              <a:gd name="connsiteY48" fmla="*/ 721510 h 1402843"/>
              <a:gd name="connsiteX49" fmla="*/ 2536691 w 6884912"/>
              <a:gd name="connsiteY49" fmla="*/ 708464 h 1402843"/>
              <a:gd name="connsiteX50" fmla="*/ 2561265 w 6884912"/>
              <a:gd name="connsiteY50" fmla="*/ 692069 h 1402843"/>
              <a:gd name="connsiteX51" fmla="*/ 2594349 w 6884912"/>
              <a:gd name="connsiteY51" fmla="*/ 685330 h 1402843"/>
              <a:gd name="connsiteX52" fmla="*/ 2754324 w 6884912"/>
              <a:gd name="connsiteY52" fmla="*/ 666212 h 1402843"/>
              <a:gd name="connsiteX53" fmla="*/ 2848470 w 6884912"/>
              <a:gd name="connsiteY53" fmla="*/ 647412 h 1402843"/>
              <a:gd name="connsiteX54" fmla="*/ 2881772 w 6884912"/>
              <a:gd name="connsiteY54" fmla="*/ 628706 h 1402843"/>
              <a:gd name="connsiteX55" fmla="*/ 2929932 w 6884912"/>
              <a:gd name="connsiteY55" fmla="*/ 610358 h 1402843"/>
              <a:gd name="connsiteX56" fmla="*/ 3013020 w 6884912"/>
              <a:gd name="connsiteY56" fmla="*/ 569024 h 1402843"/>
              <a:gd name="connsiteX57" fmla="*/ 3127968 w 6884912"/>
              <a:gd name="connsiteY57" fmla="*/ 529059 h 1402843"/>
              <a:gd name="connsiteX58" fmla="*/ 3222191 w 6884912"/>
              <a:gd name="connsiteY58" fmla="*/ 549333 h 1402843"/>
              <a:gd name="connsiteX59" fmla="*/ 3227953 w 6884912"/>
              <a:gd name="connsiteY59" fmla="*/ 539096 h 1402843"/>
              <a:gd name="connsiteX60" fmla="*/ 3287859 w 6884912"/>
              <a:gd name="connsiteY60" fmla="*/ 529004 h 1402843"/>
              <a:gd name="connsiteX61" fmla="*/ 3510042 w 6884912"/>
              <a:gd name="connsiteY61" fmla="*/ 553266 h 1402843"/>
              <a:gd name="connsiteX62" fmla="*/ 3626773 w 6884912"/>
              <a:gd name="connsiteY62" fmla="*/ 531898 h 1402843"/>
              <a:gd name="connsiteX63" fmla="*/ 3666217 w 6884912"/>
              <a:gd name="connsiteY63" fmla="*/ 514701 h 1402843"/>
              <a:gd name="connsiteX64" fmla="*/ 3732427 w 6884912"/>
              <a:gd name="connsiteY64" fmla="*/ 486485 h 1402843"/>
              <a:gd name="connsiteX65" fmla="*/ 3777022 w 6884912"/>
              <a:gd name="connsiteY65" fmla="*/ 441722 h 1402843"/>
              <a:gd name="connsiteX66" fmla="*/ 3791246 w 6884912"/>
              <a:gd name="connsiteY66" fmla="*/ 431442 h 1402843"/>
              <a:gd name="connsiteX67" fmla="*/ 3819864 w 6884912"/>
              <a:gd name="connsiteY67" fmla="*/ 436051 h 1402843"/>
              <a:gd name="connsiteX68" fmla="*/ 3830398 w 6884912"/>
              <a:gd name="connsiteY68" fmla="*/ 429829 h 1402843"/>
              <a:gd name="connsiteX69" fmla="*/ 3834360 w 6884912"/>
              <a:gd name="connsiteY69" fmla="*/ 430438 h 1402843"/>
              <a:gd name="connsiteX70" fmla="*/ 3843715 w 6884912"/>
              <a:gd name="connsiteY70" fmla="*/ 430198 h 1402843"/>
              <a:gd name="connsiteX71" fmla="*/ 3842609 w 6884912"/>
              <a:gd name="connsiteY71" fmla="*/ 438832 h 1402843"/>
              <a:gd name="connsiteX72" fmla="*/ 3853961 w 6884912"/>
              <a:gd name="connsiteY72" fmla="*/ 454826 h 1402843"/>
              <a:gd name="connsiteX73" fmla="*/ 3907640 w 6884912"/>
              <a:gd name="connsiteY73" fmla="*/ 449014 h 1402843"/>
              <a:gd name="connsiteX74" fmla="*/ 3910449 w 6884912"/>
              <a:gd name="connsiteY74" fmla="*/ 439254 h 1402843"/>
              <a:gd name="connsiteX75" fmla="*/ 3917197 w 6884912"/>
              <a:gd name="connsiteY75" fmla="*/ 437567 h 1402843"/>
              <a:gd name="connsiteX76" fmla="*/ 3922400 w 6884912"/>
              <a:gd name="connsiteY76" fmla="*/ 446502 h 1402843"/>
              <a:gd name="connsiteX77" fmla="*/ 4013061 w 6884912"/>
              <a:gd name="connsiteY77" fmla="*/ 466320 h 1402843"/>
              <a:gd name="connsiteX78" fmla="*/ 4134285 w 6884912"/>
              <a:gd name="connsiteY78" fmla="*/ 477038 h 1402843"/>
              <a:gd name="connsiteX79" fmla="*/ 4220717 w 6884912"/>
              <a:gd name="connsiteY79" fmla="*/ 434392 h 1402843"/>
              <a:gd name="connsiteX80" fmla="*/ 4246954 w 6884912"/>
              <a:gd name="connsiteY80" fmla="*/ 452000 h 1402843"/>
              <a:gd name="connsiteX81" fmla="*/ 4289361 w 6884912"/>
              <a:gd name="connsiteY81" fmla="*/ 438088 h 1402843"/>
              <a:gd name="connsiteX82" fmla="*/ 4498913 w 6884912"/>
              <a:gd name="connsiteY82" fmla="*/ 360361 h 1402843"/>
              <a:gd name="connsiteX83" fmla="*/ 4617330 w 6884912"/>
              <a:gd name="connsiteY83" fmla="*/ 352609 h 1402843"/>
              <a:gd name="connsiteX84" fmla="*/ 4659778 w 6884912"/>
              <a:gd name="connsiteY84" fmla="*/ 359665 h 1402843"/>
              <a:gd name="connsiteX85" fmla="*/ 4730870 w 6884912"/>
              <a:gd name="connsiteY85" fmla="*/ 370878 h 1402843"/>
              <a:gd name="connsiteX86" fmla="*/ 4785037 w 6884912"/>
              <a:gd name="connsiteY86" fmla="*/ 403410 h 1402843"/>
              <a:gd name="connsiteX87" fmla="*/ 4844073 w 6884912"/>
              <a:gd name="connsiteY87" fmla="*/ 403214 h 1402843"/>
              <a:gd name="connsiteX88" fmla="*/ 4920038 w 6884912"/>
              <a:gd name="connsiteY88" fmla="*/ 381864 h 1402843"/>
              <a:gd name="connsiteX89" fmla="*/ 5016639 w 6884912"/>
              <a:gd name="connsiteY89" fmla="*/ 400351 h 1402843"/>
              <a:gd name="connsiteX90" fmla="*/ 5072009 w 6884912"/>
              <a:gd name="connsiteY90" fmla="*/ 402948 h 1402843"/>
              <a:gd name="connsiteX91" fmla="*/ 5223626 w 6884912"/>
              <a:gd name="connsiteY91" fmla="*/ 418802 h 1402843"/>
              <a:gd name="connsiteX92" fmla="*/ 5375773 w 6884912"/>
              <a:gd name="connsiteY92" fmla="*/ 441359 h 1402843"/>
              <a:gd name="connsiteX93" fmla="*/ 5467502 w 6884912"/>
              <a:gd name="connsiteY93" fmla="*/ 492409 h 1402843"/>
              <a:gd name="connsiteX94" fmla="*/ 5592395 w 6884912"/>
              <a:gd name="connsiteY94" fmla="*/ 506880 h 1402843"/>
              <a:gd name="connsiteX95" fmla="*/ 5613532 w 6884912"/>
              <a:gd name="connsiteY95" fmla="*/ 514825 h 1402843"/>
              <a:gd name="connsiteX96" fmla="*/ 5642173 w 6884912"/>
              <a:gd name="connsiteY96" fmla="*/ 508350 h 1402843"/>
              <a:gd name="connsiteX97" fmla="*/ 5756910 w 6884912"/>
              <a:gd name="connsiteY97" fmla="*/ 480657 h 1402843"/>
              <a:gd name="connsiteX98" fmla="*/ 5846667 w 6884912"/>
              <a:gd name="connsiteY98" fmla="*/ 443232 h 1402843"/>
              <a:gd name="connsiteX99" fmla="*/ 5960732 w 6884912"/>
              <a:gd name="connsiteY99" fmla="*/ 462154 h 1402843"/>
              <a:gd name="connsiteX100" fmla="*/ 6029542 w 6884912"/>
              <a:gd name="connsiteY100" fmla="*/ 451785 h 1402843"/>
              <a:gd name="connsiteX101" fmla="*/ 6141123 w 6884912"/>
              <a:gd name="connsiteY101" fmla="*/ 401369 h 1402843"/>
              <a:gd name="connsiteX102" fmla="*/ 6299716 w 6884912"/>
              <a:gd name="connsiteY102" fmla="*/ 0 h 1402843"/>
              <a:gd name="connsiteX103" fmla="*/ 6259275 w 6884912"/>
              <a:gd name="connsiteY103" fmla="*/ 472912 h 1402843"/>
              <a:gd name="connsiteX104" fmla="*/ 6364914 w 6884912"/>
              <a:gd name="connsiteY104" fmla="*/ 481586 h 1402843"/>
              <a:gd name="connsiteX105" fmla="*/ 6380420 w 6884912"/>
              <a:gd name="connsiteY105" fmla="*/ 414641 h 1402843"/>
              <a:gd name="connsiteX106" fmla="*/ 6507891 w 6884912"/>
              <a:gd name="connsiteY106" fmla="*/ 359920 h 1402843"/>
              <a:gd name="connsiteX107" fmla="*/ 6571807 w 6884912"/>
              <a:gd name="connsiteY107" fmla="*/ 340082 h 1402843"/>
              <a:gd name="connsiteX108" fmla="*/ 6671880 w 6884912"/>
              <a:gd name="connsiteY108" fmla="*/ 324377 h 1402843"/>
              <a:gd name="connsiteX109" fmla="*/ 6702266 w 6884912"/>
              <a:gd name="connsiteY109" fmla="*/ 316916 h 1402843"/>
              <a:gd name="connsiteX110" fmla="*/ 6845802 w 6884912"/>
              <a:gd name="connsiteY110" fmla="*/ 265942 h 1402843"/>
              <a:gd name="connsiteX111" fmla="*/ 6884912 w 6884912"/>
              <a:gd name="connsiteY111" fmla="*/ 241446 h 1402843"/>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309193 w 6884912"/>
              <a:gd name="connsiteY103" fmla="*/ 309358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67575 w 6884912"/>
              <a:gd name="connsiteY72" fmla="*/ 195207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292769" y="1034183"/>
                  <a:pt x="353766" y="1028344"/>
                </a:cubicBezTo>
                <a:cubicBezTo>
                  <a:pt x="421086" y="1016577"/>
                  <a:pt x="342043" y="1020322"/>
                  <a:pt x="438104" y="1042406"/>
                </a:cubicBezTo>
                <a:cubicBezTo>
                  <a:pt x="440820" y="1021567"/>
                  <a:pt x="450890" y="1036057"/>
                  <a:pt x="471270" y="1040167"/>
                </a:cubicBezTo>
                <a:cubicBezTo>
                  <a:pt x="503527" y="1033070"/>
                  <a:pt x="494793" y="950977"/>
                  <a:pt x="536109" y="970199"/>
                </a:cubicBezTo>
                <a:cubicBezTo>
                  <a:pt x="522105" y="946825"/>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78944" y="920103"/>
                  <a:pt x="888738" y="901808"/>
                </a:cubicBezTo>
                <a:cubicBezTo>
                  <a:pt x="933047" y="893074"/>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cubicBezTo>
                  <a:pt x="1178190" y="698452"/>
                  <a:pt x="1178246" y="698273"/>
                  <a:pt x="1178301" y="698094"/>
                </a:cubicBez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83556" y="622991"/>
                  <a:pt x="1589871" y="629409"/>
                </a:cubicBezTo>
                <a:cubicBezTo>
                  <a:pt x="1649644" y="577681"/>
                  <a:pt x="1659006" y="610309"/>
                  <a:pt x="1731986" y="589682"/>
                </a:cubicBezTo>
                <a:cubicBezTo>
                  <a:pt x="1750397" y="604884"/>
                  <a:pt x="1896056" y="573257"/>
                  <a:pt x="1927935" y="628540"/>
                </a:cubicBezTo>
                <a:cubicBezTo>
                  <a:pt x="2000407" y="623510"/>
                  <a:pt x="2096099" y="577656"/>
                  <a:pt x="2166816" y="559500"/>
                </a:cubicBezTo>
                <a:cubicBezTo>
                  <a:pt x="2255200" y="591669"/>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388202" y="311682"/>
                  <a:pt x="3455587" y="311821"/>
                </a:cubicBezTo>
                <a:cubicBezTo>
                  <a:pt x="3530819" y="306642"/>
                  <a:pt x="3439531" y="258887"/>
                  <a:pt x="3540551" y="290452"/>
                </a:cubicBezTo>
                <a:cubicBezTo>
                  <a:pt x="3546902" y="269835"/>
                  <a:pt x="3590238" y="294393"/>
                  <a:pt x="3611762" y="300514"/>
                </a:cubicBezTo>
                <a:cubicBezTo>
                  <a:pt x="3648047" y="296569"/>
                  <a:pt x="3636107" y="248978"/>
                  <a:pt x="3677971" y="272297"/>
                </a:cubicBezTo>
                <a:cubicBezTo>
                  <a:pt x="3666529" y="247499"/>
                  <a:pt x="3735245" y="279058"/>
                  <a:pt x="3713491" y="254795"/>
                </a:cubicBezTo>
                <a:cubicBezTo>
                  <a:pt x="3718228" y="248018"/>
                  <a:pt x="3737213" y="281807"/>
                  <a:pt x="3754942" y="271775"/>
                </a:cubicBezTo>
                <a:cubicBezTo>
                  <a:pt x="3772671" y="261743"/>
                  <a:pt x="3810265" y="195284"/>
                  <a:pt x="3819864" y="194605"/>
                </a:cubicBezTo>
                <a:lnTo>
                  <a:pt x="3830398" y="188383"/>
                </a:lnTo>
                <a:lnTo>
                  <a:pt x="3834360" y="188992"/>
                </a:lnTo>
                <a:lnTo>
                  <a:pt x="3843715" y="188752"/>
                </a:lnTo>
                <a:lnTo>
                  <a:pt x="3842609" y="197386"/>
                </a:lnTo>
                <a:cubicBezTo>
                  <a:pt x="3840673" y="205638"/>
                  <a:pt x="3852862" y="196498"/>
                  <a:pt x="3867575" y="195207"/>
                </a:cubicBezTo>
                <a:cubicBezTo>
                  <a:pt x="3898010" y="188396"/>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43839" y="208088"/>
                  <a:pt x="4246954" y="210554"/>
                </a:cubicBezTo>
                <a:cubicBezTo>
                  <a:pt x="4265050" y="224878"/>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66573" y="158177"/>
                  <a:pt x="4891277" y="140895"/>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183483" y="210628"/>
                  <a:pt x="6213495" y="158354"/>
                </a:cubicBezTo>
                <a:cubicBezTo>
                  <a:pt x="6218048" y="179602"/>
                  <a:pt x="6245115" y="154212"/>
                  <a:pt x="6309193" y="240553"/>
                </a:cubicBezTo>
                <a:cubicBezTo>
                  <a:pt x="6313222" y="269315"/>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40776A-2292-4F76-BFE4-F3898C3851D8}"/>
              </a:ext>
            </a:extLst>
          </p:cNvPr>
          <p:cNvSpPr/>
          <p:nvPr/>
        </p:nvSpPr>
        <p:spPr>
          <a:xfrm>
            <a:off x="51394" y="22238"/>
            <a:ext cx="5887933" cy="1446550"/>
          </a:xfrm>
          <a:prstGeom prst="rect">
            <a:avLst/>
          </a:prstGeom>
          <a:noFill/>
        </p:spPr>
        <p:txBody>
          <a:bodyPr wrap="square" lIns="91440" tIns="45720" rIns="91440" bIns="45720">
            <a:spAutoFit/>
          </a:bodyPr>
          <a:lstStyle/>
          <a:p>
            <a:pPr algn="ctr"/>
            <a:r>
              <a:rPr lang="en-US" sz="8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Q&amp;A</a:t>
            </a:r>
          </a:p>
        </p:txBody>
      </p:sp>
    </p:spTree>
    <p:extLst>
      <p:ext uri="{BB962C8B-B14F-4D97-AF65-F5344CB8AC3E}">
        <p14:creationId xmlns:p14="http://schemas.microsoft.com/office/powerpoint/2010/main" val="4269872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54D4-0E29-41F9-8CD2-56B2CF127C14}"/>
              </a:ext>
            </a:extLst>
          </p:cNvPr>
          <p:cNvSpPr>
            <a:spLocks noGrp="1"/>
          </p:cNvSpPr>
          <p:nvPr>
            <p:ph type="title"/>
          </p:nvPr>
        </p:nvSpPr>
        <p:spPr/>
        <p:txBody>
          <a:bodyPr/>
          <a:lstStyle/>
          <a:p>
            <a:r>
              <a:rPr lang="en-US" dirty="0"/>
              <a:t>References</a:t>
            </a:r>
            <a:br>
              <a:rPr lang="en-US" dirty="0"/>
            </a:br>
            <a:endParaRPr lang="en-US" dirty="0"/>
          </a:p>
        </p:txBody>
      </p:sp>
      <p:sp>
        <p:nvSpPr>
          <p:cNvPr id="3" name="Content Placeholder 2">
            <a:extLst>
              <a:ext uri="{FF2B5EF4-FFF2-40B4-BE49-F238E27FC236}">
                <a16:creationId xmlns:a16="http://schemas.microsoft.com/office/drawing/2014/main" id="{9F8A42D6-3776-43EE-9E6D-B0BABE73FE75}"/>
              </a:ext>
            </a:extLst>
          </p:cNvPr>
          <p:cNvSpPr>
            <a:spLocks noGrp="1"/>
          </p:cNvSpPr>
          <p:nvPr>
            <p:ph idx="1"/>
          </p:nvPr>
        </p:nvSpPr>
        <p:spPr/>
        <p:txBody>
          <a:bodyPr>
            <a:normAutofit/>
          </a:bodyPr>
          <a:lstStyle/>
          <a:p>
            <a:r>
              <a:rPr lang="en-US" sz="1400" b="0" i="0" dirty="0">
                <a:solidFill>
                  <a:srgbClr val="000000"/>
                </a:solidFill>
                <a:effectLst/>
                <a:latin typeface="Open Sans"/>
              </a:rPr>
              <a:t>Worldometers.info. 2021. </a:t>
            </a:r>
            <a:r>
              <a:rPr lang="en-US" sz="1400" b="0" i="1" dirty="0">
                <a:solidFill>
                  <a:srgbClr val="000000"/>
                </a:solidFill>
                <a:effectLst/>
                <a:latin typeface="Open Sans"/>
              </a:rPr>
              <a:t>Japan Demographics 2020 (Population, Age, Sex, Trends) - </a:t>
            </a:r>
            <a:r>
              <a:rPr lang="en-US" sz="1400" b="0" i="1" dirty="0" err="1">
                <a:solidFill>
                  <a:srgbClr val="000000"/>
                </a:solidFill>
                <a:effectLst/>
                <a:latin typeface="Open Sans"/>
              </a:rPr>
              <a:t>Worldometer</a:t>
            </a:r>
            <a:r>
              <a:rPr lang="en-US" sz="1400" b="0" i="0" dirty="0">
                <a:solidFill>
                  <a:srgbClr val="000000"/>
                </a:solidFill>
                <a:effectLst/>
                <a:latin typeface="Open Sans"/>
              </a:rPr>
              <a:t>. [online] Available at: &lt;https://www.worldometers.info/demographics/japan-demographics/&gt; [Accessed 10 February 2021].</a:t>
            </a:r>
          </a:p>
          <a:p>
            <a:r>
              <a:rPr lang="en-US" sz="1400" b="0" i="0" dirty="0" err="1">
                <a:solidFill>
                  <a:srgbClr val="000000"/>
                </a:solidFill>
                <a:effectLst/>
                <a:latin typeface="Open Sans"/>
              </a:rPr>
              <a:t>Knoema</a:t>
            </a:r>
            <a:r>
              <a:rPr lang="en-US" sz="1400" b="0" i="0" dirty="0">
                <a:solidFill>
                  <a:srgbClr val="000000"/>
                </a:solidFill>
                <a:effectLst/>
                <a:latin typeface="Open Sans"/>
              </a:rPr>
              <a:t>. 2021. </a:t>
            </a:r>
            <a:r>
              <a:rPr lang="en-US" sz="1400" b="0" i="1" dirty="0">
                <a:solidFill>
                  <a:srgbClr val="000000"/>
                </a:solidFill>
                <a:effectLst/>
                <a:latin typeface="Open Sans"/>
              </a:rPr>
              <a:t>Japan Male to female ratio, 1950-2020 - knoema.com</a:t>
            </a:r>
            <a:r>
              <a:rPr lang="en-US" sz="1400" b="0" i="0" dirty="0">
                <a:solidFill>
                  <a:srgbClr val="000000"/>
                </a:solidFill>
                <a:effectLst/>
                <a:latin typeface="Open Sans"/>
              </a:rPr>
              <a:t>. [online] Available at: &lt;https://knoema.com/atlas/Japan/topics/Demographics/Population/Male-to-female-ratio#:~:text=Japan%20%2D%20Male%20to%20female%20ratio%20of%20the%20total%20population&amp;text=In%202020%2C%20male%20to%20female,per%20100%20females%20in%202020.&gt; [Accessed 10 February 2021].</a:t>
            </a:r>
          </a:p>
          <a:p>
            <a:r>
              <a:rPr lang="en-US" sz="1400" b="0" i="0" dirty="0">
                <a:solidFill>
                  <a:srgbClr val="000000"/>
                </a:solidFill>
                <a:effectLst/>
                <a:latin typeface="Open Sans"/>
              </a:rPr>
              <a:t>Spacey, J., 2021. </a:t>
            </a:r>
            <a:r>
              <a:rPr lang="en-US" sz="1400" b="0" i="1" dirty="0">
                <a:solidFill>
                  <a:srgbClr val="000000"/>
                </a:solidFill>
                <a:effectLst/>
                <a:latin typeface="Open Sans"/>
              </a:rPr>
              <a:t>50 Japanese Manners And Customs</a:t>
            </a:r>
            <a:r>
              <a:rPr lang="en-US" sz="1400" b="0" i="0" dirty="0">
                <a:solidFill>
                  <a:srgbClr val="000000"/>
                </a:solidFill>
                <a:effectLst/>
                <a:latin typeface="Open Sans"/>
              </a:rPr>
              <a:t>. [online] Japan Talk. Available at: &lt;https://www.japan-talk.com/jt/new/japanese-manners-and-customs&gt; [Accessed 10 February 2021].</a:t>
            </a:r>
          </a:p>
          <a:p>
            <a:r>
              <a:rPr lang="en-US" sz="1200" b="0" i="0" dirty="0">
                <a:solidFill>
                  <a:srgbClr val="000000"/>
                </a:solidFill>
                <a:effectLst/>
                <a:latin typeface="Open Sans"/>
              </a:rPr>
              <a:t>Riley, J., 2021. </a:t>
            </a:r>
            <a:r>
              <a:rPr lang="en-US" sz="1200" b="0" i="1" dirty="0">
                <a:solidFill>
                  <a:srgbClr val="000000"/>
                </a:solidFill>
                <a:effectLst/>
                <a:latin typeface="Open Sans"/>
              </a:rPr>
              <a:t>Hofstede's Model of National Cultures | Business | tutor2u</a:t>
            </a:r>
            <a:r>
              <a:rPr lang="en-US" sz="1200" b="0" i="0" dirty="0">
                <a:solidFill>
                  <a:srgbClr val="000000"/>
                </a:solidFill>
                <a:effectLst/>
                <a:latin typeface="Open Sans"/>
              </a:rPr>
              <a:t>. [online] tutor2u. Available at: &lt;https://www.tutor2u.net/business/reference/hofstedes-national-cultures&gt; [Accessed 10 February 2021].</a:t>
            </a:r>
          </a:p>
          <a:p>
            <a:r>
              <a:rPr lang="en-US" sz="1200" b="0" i="0" dirty="0">
                <a:solidFill>
                  <a:srgbClr val="000000"/>
                </a:solidFill>
                <a:effectLst/>
                <a:latin typeface="Open Sans"/>
              </a:rPr>
              <a:t>Hofstede Insights. 2021. </a:t>
            </a:r>
            <a:r>
              <a:rPr lang="en-US" sz="1200" b="0" i="1" dirty="0">
                <a:solidFill>
                  <a:srgbClr val="000000"/>
                </a:solidFill>
                <a:effectLst/>
                <a:latin typeface="Open Sans"/>
              </a:rPr>
              <a:t>Country Comparison - Hofstede Insights</a:t>
            </a:r>
            <a:r>
              <a:rPr lang="en-US" sz="1200" b="0" i="0" dirty="0">
                <a:solidFill>
                  <a:srgbClr val="000000"/>
                </a:solidFill>
                <a:effectLst/>
                <a:latin typeface="Open Sans"/>
              </a:rPr>
              <a:t>. [online] Available at: &lt;https://www.hofstede-insights.com/country-comparison/japan/#:~:text=Power%20Distance%20is%20defined%20as,is%20a%20borderline%20hierarchical%20society.&gt; [Accessed 10 February 2021].</a:t>
            </a:r>
            <a:endParaRPr lang="en-US" sz="1400" dirty="0"/>
          </a:p>
        </p:txBody>
      </p:sp>
    </p:spTree>
    <p:extLst>
      <p:ext uri="{BB962C8B-B14F-4D97-AF65-F5344CB8AC3E}">
        <p14:creationId xmlns:p14="http://schemas.microsoft.com/office/powerpoint/2010/main" val="3424848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F0F684D7-4F85-4084-B6EC-7E63B78A7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324" y="1825625"/>
            <a:ext cx="3226904" cy="3226904"/>
          </a:xfrm>
          <a:prstGeom prst="rect">
            <a:avLst/>
          </a:prstGeom>
        </p:spPr>
      </p:pic>
      <p:sp>
        <p:nvSpPr>
          <p:cNvPr id="5" name="Title 1">
            <a:extLst>
              <a:ext uri="{FF2B5EF4-FFF2-40B4-BE49-F238E27FC236}">
                <a16:creationId xmlns:a16="http://schemas.microsoft.com/office/drawing/2014/main" id="{BAF31887-4095-41FF-BAEE-84770D444F4F}"/>
              </a:ext>
            </a:extLst>
          </p:cNvPr>
          <p:cNvSpPr txBox="1">
            <a:spLocks/>
          </p:cNvSpPr>
          <p:nvPr/>
        </p:nvSpPr>
        <p:spPr>
          <a:xfrm>
            <a:off x="1050879" y="609601"/>
            <a:ext cx="6967181" cy="1216024"/>
          </a:xfrm>
          <a:prstGeom prst="rect">
            <a:avLst/>
          </a:prstGeom>
        </p:spPr>
        <p:txBody>
          <a:bodyP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dirty="0"/>
              <a:t>Download materials</a:t>
            </a:r>
          </a:p>
        </p:txBody>
      </p:sp>
      <p:sp>
        <p:nvSpPr>
          <p:cNvPr id="6" name="TextBox 5">
            <a:extLst>
              <a:ext uri="{FF2B5EF4-FFF2-40B4-BE49-F238E27FC236}">
                <a16:creationId xmlns:a16="http://schemas.microsoft.com/office/drawing/2014/main" id="{71DD5735-210A-43D3-AB81-A05C66075865}"/>
              </a:ext>
            </a:extLst>
          </p:cNvPr>
          <p:cNvSpPr txBox="1"/>
          <p:nvPr/>
        </p:nvSpPr>
        <p:spPr>
          <a:xfrm>
            <a:off x="1152939" y="2521059"/>
            <a:ext cx="4505739" cy="1815882"/>
          </a:xfrm>
          <a:prstGeom prst="rect">
            <a:avLst/>
          </a:prstGeom>
          <a:noFill/>
        </p:spPr>
        <p:txBody>
          <a:bodyPr wrap="square" rtlCol="0">
            <a:spAutoFit/>
          </a:bodyPr>
          <a:lstStyle/>
          <a:p>
            <a:r>
              <a:rPr lang="en-AU" sz="2800" dirty="0"/>
              <a:t>Get this pptx and the skit by scanning the QR Code or by visiting the following link: </a:t>
            </a:r>
            <a:r>
              <a:rPr lang="en-AU" sz="2800" dirty="0">
                <a:hlinkClick r:id="rId3"/>
              </a:rPr>
              <a:t>https://bit.ly/grp3mgnt </a:t>
            </a:r>
            <a:endParaRPr lang="en-US" sz="2800" dirty="0"/>
          </a:p>
        </p:txBody>
      </p:sp>
    </p:spTree>
    <p:extLst>
      <p:ext uri="{BB962C8B-B14F-4D97-AF65-F5344CB8AC3E}">
        <p14:creationId xmlns:p14="http://schemas.microsoft.com/office/powerpoint/2010/main" val="3815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1050879" y="609601"/>
            <a:ext cx="6967181" cy="1216024"/>
          </a:xfrm>
        </p:spPr>
        <p:txBody>
          <a:bodyPr>
            <a:normAutofit/>
          </a:bodyPr>
          <a:lstStyle/>
          <a:p>
            <a:r>
              <a:rPr lang="en-US" dirty="0"/>
              <a:t>Quick intro on japan</a:t>
            </a:r>
          </a:p>
        </p:txBody>
      </p:sp>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1050879" y="2147356"/>
            <a:ext cx="6967181" cy="4107021"/>
          </a:xfrm>
        </p:spPr>
        <p:txBody>
          <a:bodyPr>
            <a:normAutofit fontScale="92500"/>
          </a:bodyPr>
          <a:lstStyle/>
          <a:p>
            <a:pPr>
              <a:lnSpc>
                <a:spcPct val="90000"/>
              </a:lnSpc>
            </a:pPr>
            <a:r>
              <a:rPr lang="en-US" sz="1800" dirty="0"/>
              <a:t>Japan’s population:  126, 476, 461</a:t>
            </a:r>
          </a:p>
          <a:p>
            <a:pPr>
              <a:lnSpc>
                <a:spcPct val="90000"/>
              </a:lnSpc>
            </a:pPr>
            <a:r>
              <a:rPr lang="en-US" sz="1800" dirty="0"/>
              <a:t>Japan’s Total Fertility Rate (TFR) is 1.4 live births per woman, and 2.1 is the average number of live births required for each generation to exactly replace itself without immigration. Which means japan is facing an ageing population</a:t>
            </a:r>
          </a:p>
          <a:p>
            <a:pPr>
              <a:lnSpc>
                <a:spcPct val="90000"/>
              </a:lnSpc>
            </a:pPr>
            <a:r>
              <a:rPr lang="en-US" sz="1800" dirty="0"/>
              <a:t>Working class male to female ratio (age 29-65): 101.99 males to 100 females</a:t>
            </a:r>
          </a:p>
          <a:p>
            <a:pPr>
              <a:lnSpc>
                <a:spcPct val="90000"/>
              </a:lnSpc>
            </a:pPr>
            <a:r>
              <a:rPr lang="en-US" sz="1800" dirty="0"/>
              <a:t>Japan is one of the largest and most developed country in the world, and also a world leader in the manufacturing of electrical appliances. </a:t>
            </a:r>
          </a:p>
          <a:p>
            <a:pPr>
              <a:lnSpc>
                <a:spcPct val="90000"/>
              </a:lnSpc>
            </a:pPr>
            <a:endParaRPr lang="en-US" sz="1400" dirty="0"/>
          </a:p>
          <a:p>
            <a:pPr marL="0" indent="0">
              <a:lnSpc>
                <a:spcPct val="90000"/>
              </a:lnSpc>
              <a:buNone/>
            </a:pPr>
            <a:endParaRPr lang="en-US" sz="1400" dirty="0"/>
          </a:p>
          <a:p>
            <a:pPr>
              <a:lnSpc>
                <a:spcPct val="90000"/>
              </a:lnSpc>
            </a:pPr>
            <a:endParaRPr lang="en-US" sz="1400" dirty="0"/>
          </a:p>
          <a:p>
            <a:pPr marL="0" indent="0">
              <a:lnSpc>
                <a:spcPct val="90000"/>
              </a:lnSpc>
              <a:buNone/>
            </a:pPr>
            <a:r>
              <a:rPr lang="en-US" sz="1400" b="0" i="0" dirty="0">
                <a:effectLst/>
                <a:latin typeface="Open Sans"/>
              </a:rPr>
              <a:t>(Japan Demographics 2020 (Population, Age, Sex, Trends) - </a:t>
            </a:r>
            <a:r>
              <a:rPr lang="en-US" sz="1400" b="0" i="0" dirty="0" err="1">
                <a:effectLst/>
                <a:latin typeface="Open Sans"/>
              </a:rPr>
              <a:t>Worldometer</a:t>
            </a:r>
            <a:r>
              <a:rPr lang="en-US" sz="1400" b="0" i="0" dirty="0">
                <a:effectLst/>
                <a:latin typeface="Open Sans"/>
              </a:rPr>
              <a:t>, 2021)</a:t>
            </a:r>
            <a:endParaRPr lang="en-US" sz="1400" dirty="0"/>
          </a:p>
          <a:p>
            <a:pPr marL="0" indent="0">
              <a:lnSpc>
                <a:spcPct val="90000"/>
              </a:lnSpc>
              <a:buNone/>
            </a:pPr>
            <a:r>
              <a:rPr lang="en-US" sz="1400" b="0" i="0" dirty="0">
                <a:effectLst/>
                <a:latin typeface="Open Sans"/>
              </a:rPr>
              <a:t>(Japan Male to female ratio, 1950-2020 - knoema.com	, 2021)</a:t>
            </a:r>
            <a:endParaRPr lang="en-US" sz="1400" dirty="0"/>
          </a:p>
          <a:p>
            <a:pPr marL="0" indent="0">
              <a:lnSpc>
                <a:spcPct val="90000"/>
              </a:lnSpc>
              <a:buNone/>
            </a:pPr>
            <a:endParaRPr lang="en-US" sz="1400" dirty="0"/>
          </a:p>
          <a:p>
            <a:pPr marL="0" indent="0">
              <a:lnSpc>
                <a:spcPct val="90000"/>
              </a:lnSpc>
              <a:buNone/>
            </a:pPr>
            <a:endParaRPr lang="en-US" sz="1400" dirty="0"/>
          </a:p>
          <a:p>
            <a:pPr>
              <a:lnSpc>
                <a:spcPct val="90000"/>
              </a:lnSpc>
            </a:pPr>
            <a:endParaRPr lang="en-US" sz="1400" dirty="0"/>
          </a:p>
        </p:txBody>
      </p:sp>
      <p:pic>
        <p:nvPicPr>
          <p:cNvPr id="5" name="Picture 4" descr="A picture containing sky, mountain, outdoor, nature&#10;&#10;Description automatically generated">
            <a:extLst>
              <a:ext uri="{FF2B5EF4-FFF2-40B4-BE49-F238E27FC236}">
                <a16:creationId xmlns:a16="http://schemas.microsoft.com/office/drawing/2014/main" id="{DFDAB44C-E4FA-48BB-8D66-426CDA0EF08C}"/>
              </a:ext>
            </a:extLst>
          </p:cNvPr>
          <p:cNvPicPr>
            <a:picLocks noChangeAspect="1"/>
          </p:cNvPicPr>
          <p:nvPr/>
        </p:nvPicPr>
        <p:blipFill rotWithShape="1">
          <a:blip r:embed="rId2">
            <a:extLst>
              <a:ext uri="{28A0092B-C50C-407E-A947-70E740481C1C}">
                <a14:useLocalDpi xmlns:a14="http://schemas.microsoft.com/office/drawing/2010/main" val="0"/>
              </a:ext>
            </a:extLst>
          </a:blip>
          <a:srcRect l="44736" r="9127" b="2"/>
          <a:stretch/>
        </p:blipFill>
        <p:spPr>
          <a:xfrm>
            <a:off x="7968222" y="2"/>
            <a:ext cx="4223778" cy="686595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Tree>
    <p:extLst>
      <p:ext uri="{BB962C8B-B14F-4D97-AF65-F5344CB8AC3E}">
        <p14:creationId xmlns:p14="http://schemas.microsoft.com/office/powerpoint/2010/main" val="2769541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5177859" y="609601"/>
            <a:ext cx="5683623" cy="1216024"/>
          </a:xfrm>
        </p:spPr>
        <p:txBody>
          <a:bodyPr>
            <a:normAutofit/>
          </a:bodyPr>
          <a:lstStyle/>
          <a:p>
            <a:r>
              <a:rPr lang="en-US" dirty="0"/>
              <a:t>Japan general mannerisms</a:t>
            </a:r>
          </a:p>
        </p:txBody>
      </p:sp>
      <p:pic>
        <p:nvPicPr>
          <p:cNvPr id="5" name="Picture 4" descr="A couple of men walk down a sidewalk under an umbrella&#10;&#10;Description automatically generated with low confidence">
            <a:extLst>
              <a:ext uri="{FF2B5EF4-FFF2-40B4-BE49-F238E27FC236}">
                <a16:creationId xmlns:a16="http://schemas.microsoft.com/office/drawing/2014/main" id="{7C79BC29-E418-412C-8671-FC8C9EF578C2}"/>
              </a:ext>
            </a:extLst>
          </p:cNvPr>
          <p:cNvPicPr>
            <a:picLocks noChangeAspect="1"/>
          </p:cNvPicPr>
          <p:nvPr/>
        </p:nvPicPr>
        <p:blipFill rotWithShape="1">
          <a:blip r:embed="rId2">
            <a:extLst>
              <a:ext uri="{28A0092B-C50C-407E-A947-70E740481C1C}">
                <a14:useLocalDpi xmlns:a14="http://schemas.microsoft.com/office/drawing/2010/main" val="0"/>
              </a:ext>
            </a:extLst>
          </a:blip>
          <a:srcRect r="2" b="175"/>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5177859" y="2147356"/>
            <a:ext cx="5683624" cy="4107021"/>
          </a:xfrm>
        </p:spPr>
        <p:txBody>
          <a:bodyPr>
            <a:normAutofit lnSpcReduction="10000"/>
          </a:bodyPr>
          <a:lstStyle/>
          <a:p>
            <a:pPr marL="0" indent="0">
              <a:lnSpc>
                <a:spcPct val="90000"/>
              </a:lnSpc>
              <a:buNone/>
            </a:pPr>
            <a:endParaRPr lang="en-US" sz="1400" dirty="0"/>
          </a:p>
          <a:p>
            <a:pPr marL="342900" indent="-342900">
              <a:lnSpc>
                <a:spcPct val="90000"/>
              </a:lnSpc>
              <a:buFont typeface="+mj-lt"/>
              <a:buAutoNum type="arabicPeriod"/>
            </a:pPr>
            <a:r>
              <a:rPr lang="en-US" sz="1800" dirty="0"/>
              <a:t>Shaking hands and bowing</a:t>
            </a:r>
          </a:p>
          <a:p>
            <a:pPr marL="342900" indent="-342900">
              <a:lnSpc>
                <a:spcPct val="90000"/>
              </a:lnSpc>
              <a:buFont typeface="+mj-lt"/>
              <a:buAutoNum type="arabicPeriod"/>
            </a:pPr>
            <a:r>
              <a:rPr lang="en-US" sz="1800" dirty="0"/>
              <a:t>Greet the person by using his/her last name and add a prefix based on seniority</a:t>
            </a:r>
          </a:p>
          <a:p>
            <a:pPr marL="342900" indent="-342900">
              <a:lnSpc>
                <a:spcPct val="90000"/>
              </a:lnSpc>
              <a:buFont typeface="+mj-lt"/>
              <a:buAutoNum type="arabicPeriod"/>
            </a:pPr>
            <a:r>
              <a:rPr lang="en-US" sz="1800" dirty="0"/>
              <a:t>Never eat directly from a common plate</a:t>
            </a:r>
          </a:p>
          <a:p>
            <a:pPr marL="342900" indent="-342900">
              <a:lnSpc>
                <a:spcPct val="90000"/>
              </a:lnSpc>
              <a:buFont typeface="+mj-lt"/>
              <a:buAutoNum type="arabicPeriod"/>
            </a:pPr>
            <a:r>
              <a:rPr lang="en-US" sz="1800" dirty="0"/>
              <a:t>Pour drinks for others</a:t>
            </a:r>
          </a:p>
          <a:p>
            <a:pPr marL="342900" indent="-342900">
              <a:lnSpc>
                <a:spcPct val="90000"/>
              </a:lnSpc>
              <a:buFont typeface="+mj-lt"/>
              <a:buAutoNum type="arabicPeriod"/>
            </a:pPr>
            <a:r>
              <a:rPr lang="en-US" sz="1800" dirty="0"/>
              <a:t>Pay your client’s check</a:t>
            </a:r>
          </a:p>
          <a:p>
            <a:pPr marL="342900" indent="-342900">
              <a:lnSpc>
                <a:spcPct val="90000"/>
              </a:lnSpc>
              <a:buFont typeface="+mj-lt"/>
              <a:buAutoNum type="arabicPeriod"/>
            </a:pPr>
            <a:r>
              <a:rPr lang="en-US" sz="1800" dirty="0"/>
              <a:t>Do not point in Japan</a:t>
            </a:r>
          </a:p>
          <a:p>
            <a:pPr marL="342900" indent="-342900">
              <a:lnSpc>
                <a:spcPct val="90000"/>
              </a:lnSpc>
              <a:buFont typeface="+mj-lt"/>
              <a:buAutoNum type="arabicPeriod"/>
            </a:pPr>
            <a:r>
              <a:rPr lang="en-US" sz="1800" dirty="0"/>
              <a:t>Avoid direct confrontation or speech</a:t>
            </a:r>
          </a:p>
          <a:p>
            <a:pPr marL="342900" indent="-342900">
              <a:lnSpc>
                <a:spcPct val="90000"/>
              </a:lnSpc>
              <a:buFont typeface="+mj-lt"/>
              <a:buAutoNum type="arabicPeriod"/>
            </a:pPr>
            <a:r>
              <a:rPr lang="en-US" sz="1800" dirty="0"/>
              <a:t>The Japanese do not enjoy physical touch like hugs and pats on the back.</a:t>
            </a:r>
          </a:p>
          <a:p>
            <a:pPr marL="0" indent="0">
              <a:lnSpc>
                <a:spcPct val="90000"/>
              </a:lnSpc>
              <a:buNone/>
            </a:pPr>
            <a:endParaRPr lang="en-US" sz="1400" dirty="0"/>
          </a:p>
          <a:p>
            <a:pPr marL="0" indent="0">
              <a:lnSpc>
                <a:spcPct val="90000"/>
              </a:lnSpc>
              <a:buNone/>
            </a:pPr>
            <a:r>
              <a:rPr lang="en-US" sz="1400" b="0" i="0" dirty="0">
                <a:effectLst/>
                <a:latin typeface="Open Sans"/>
              </a:rPr>
              <a:t>(Spacey, 2021)</a:t>
            </a:r>
            <a:endParaRPr lang="en-US" sz="1400" dirty="0"/>
          </a:p>
          <a:p>
            <a:pPr>
              <a:lnSpc>
                <a:spcPct val="90000"/>
              </a:lnSpc>
            </a:pPr>
            <a:endParaRPr lang="en-US" sz="1400" dirty="0"/>
          </a:p>
        </p:txBody>
      </p:sp>
    </p:spTree>
    <p:extLst>
      <p:ext uri="{BB962C8B-B14F-4D97-AF65-F5344CB8AC3E}">
        <p14:creationId xmlns:p14="http://schemas.microsoft.com/office/powerpoint/2010/main" val="149246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5282647" y="609601"/>
            <a:ext cx="5826631" cy="1216024"/>
          </a:xfrm>
        </p:spPr>
        <p:txBody>
          <a:bodyPr>
            <a:normAutofit/>
          </a:bodyPr>
          <a:lstStyle/>
          <a:p>
            <a:r>
              <a:rPr lang="en-US" dirty="0"/>
              <a:t>Hofstede’s model</a:t>
            </a:r>
          </a:p>
        </p:txBody>
      </p:sp>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5282647" y="1788812"/>
            <a:ext cx="5578836" cy="4882103"/>
          </a:xfrm>
        </p:spPr>
        <p:txBody>
          <a:bodyPr>
            <a:normAutofit/>
          </a:bodyPr>
          <a:lstStyle/>
          <a:p>
            <a:pPr marL="0" indent="0">
              <a:lnSpc>
                <a:spcPct val="90000"/>
              </a:lnSpc>
              <a:buNone/>
            </a:pPr>
            <a:endParaRPr lang="en-US" sz="1300" dirty="0"/>
          </a:p>
          <a:p>
            <a:pPr>
              <a:lnSpc>
                <a:spcPct val="90000"/>
              </a:lnSpc>
            </a:pPr>
            <a:endParaRPr lang="en-US" sz="1300" dirty="0"/>
          </a:p>
        </p:txBody>
      </p:sp>
      <p:pic>
        <p:nvPicPr>
          <p:cNvPr id="5" name="Picture 4" descr="Graphical user interface, application&#10;&#10;Description automatically generated">
            <a:extLst>
              <a:ext uri="{FF2B5EF4-FFF2-40B4-BE49-F238E27FC236}">
                <a16:creationId xmlns:a16="http://schemas.microsoft.com/office/drawing/2014/main" id="{780A4971-54B4-4083-911B-99D034CFC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4852" y="1788812"/>
            <a:ext cx="5446659" cy="4230988"/>
          </a:xfrm>
          <a:prstGeom prst="rect">
            <a:avLst/>
          </a:prstGeom>
        </p:spPr>
      </p:pic>
      <p:sp>
        <p:nvSpPr>
          <p:cNvPr id="6" name="TextBox 5">
            <a:extLst>
              <a:ext uri="{FF2B5EF4-FFF2-40B4-BE49-F238E27FC236}">
                <a16:creationId xmlns:a16="http://schemas.microsoft.com/office/drawing/2014/main" id="{920E0C7B-D5B1-4A2B-94A6-D4109710BA59}"/>
              </a:ext>
            </a:extLst>
          </p:cNvPr>
          <p:cNvSpPr txBox="1"/>
          <p:nvPr/>
        </p:nvSpPr>
        <p:spPr>
          <a:xfrm>
            <a:off x="5034852" y="5964357"/>
            <a:ext cx="2498062" cy="261610"/>
          </a:xfrm>
          <a:prstGeom prst="rect">
            <a:avLst/>
          </a:prstGeom>
          <a:noFill/>
        </p:spPr>
        <p:txBody>
          <a:bodyPr wrap="square" rtlCol="0">
            <a:spAutoFit/>
          </a:bodyPr>
          <a:lstStyle/>
          <a:p>
            <a:r>
              <a:rPr lang="en-US" sz="1100" b="0" i="0" dirty="0">
                <a:solidFill>
                  <a:srgbClr val="000000"/>
                </a:solidFill>
                <a:effectLst/>
                <a:latin typeface="Open Sans"/>
              </a:rPr>
              <a:t>(Riley, 2021)</a:t>
            </a:r>
            <a:endParaRPr lang="en-US" sz="1100" dirty="0"/>
          </a:p>
        </p:txBody>
      </p:sp>
      <p:pic>
        <p:nvPicPr>
          <p:cNvPr id="12" name="Picture 11" descr="A couple of men walk down a sidewalk under an umbrella&#10;&#10;Description automatically generated with low confidence">
            <a:extLst>
              <a:ext uri="{FF2B5EF4-FFF2-40B4-BE49-F238E27FC236}">
                <a16:creationId xmlns:a16="http://schemas.microsoft.com/office/drawing/2014/main" id="{D23EFC93-65F6-4722-AA18-62AE79697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47" y="750145"/>
            <a:ext cx="3572158" cy="5357709"/>
          </a:xfrm>
          <a:prstGeom prst="rect">
            <a:avLst/>
          </a:prstGeom>
        </p:spPr>
      </p:pic>
    </p:spTree>
    <p:extLst>
      <p:ext uri="{BB962C8B-B14F-4D97-AF65-F5344CB8AC3E}">
        <p14:creationId xmlns:p14="http://schemas.microsoft.com/office/powerpoint/2010/main" val="2458552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uilding, outdoor, sky, city&#10;&#10;Description automatically generated">
            <a:extLst>
              <a:ext uri="{FF2B5EF4-FFF2-40B4-BE49-F238E27FC236}">
                <a16:creationId xmlns:a16="http://schemas.microsoft.com/office/drawing/2014/main" id="{4CBAE5B4-1268-48A6-B067-FBBC26E5300F}"/>
              </a:ext>
            </a:extLst>
          </p:cNvPr>
          <p:cNvPicPr>
            <a:picLocks noChangeAspect="1"/>
          </p:cNvPicPr>
          <p:nvPr/>
        </p:nvPicPr>
        <p:blipFill rotWithShape="1">
          <a:blip r:embed="rId2">
            <a:extLst>
              <a:ext uri="{28A0092B-C50C-407E-A947-70E740481C1C}">
                <a14:useLocalDpi xmlns:a14="http://schemas.microsoft.com/office/drawing/2010/main" val="0"/>
              </a:ext>
            </a:extLst>
          </a:blip>
          <a:srcRect t="10000"/>
          <a:stretch/>
        </p:blipFill>
        <p:spPr>
          <a:xfrm>
            <a:off x="1" y="1"/>
            <a:ext cx="12192000" cy="6857999"/>
          </a:xfrm>
          <a:prstGeom prst="rect">
            <a:avLst/>
          </a:prstGeom>
        </p:spPr>
      </p:pic>
      <p:sp useBgFill="1">
        <p:nvSpPr>
          <p:cNvPr id="35" name="Freeform: Shape 34">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1037809" y="1071350"/>
            <a:ext cx="4775162" cy="1475906"/>
          </a:xfrm>
        </p:spPr>
        <p:txBody>
          <a:bodyPr>
            <a:normAutofit/>
          </a:bodyPr>
          <a:lstStyle/>
          <a:p>
            <a:pPr algn="ctr"/>
            <a:r>
              <a:rPr lang="en-US" dirty="0"/>
              <a:t>Power Distance</a:t>
            </a:r>
            <a:endParaRPr lang="en-US"/>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1189319" y="2547257"/>
            <a:ext cx="4458446" cy="3239392"/>
          </a:xfrm>
        </p:spPr>
        <p:txBody>
          <a:bodyPr anchor="ctr">
            <a:normAutofit fontScale="62500" lnSpcReduction="20000"/>
          </a:bodyPr>
          <a:lstStyle/>
          <a:p>
            <a:pPr marL="0" indent="0">
              <a:lnSpc>
                <a:spcPct val="90000"/>
              </a:lnSpc>
              <a:buNone/>
            </a:pPr>
            <a:endParaRPr lang="en-US" sz="1100" dirty="0"/>
          </a:p>
          <a:p>
            <a:pPr>
              <a:lnSpc>
                <a:spcPct val="90000"/>
              </a:lnSpc>
            </a:pPr>
            <a:r>
              <a:rPr lang="en-US" sz="2600" dirty="0"/>
              <a:t>Score of 54 vs Singapore score 74</a:t>
            </a:r>
          </a:p>
          <a:p>
            <a:pPr>
              <a:lnSpc>
                <a:spcPct val="90000"/>
              </a:lnSpc>
            </a:pPr>
            <a:r>
              <a:rPr lang="en-US" sz="2600" dirty="0"/>
              <a:t>Mid to high range</a:t>
            </a:r>
          </a:p>
          <a:p>
            <a:pPr>
              <a:lnSpc>
                <a:spcPct val="90000"/>
              </a:lnSpc>
            </a:pPr>
            <a:r>
              <a:rPr lang="en-US" sz="2600" dirty="0"/>
              <a:t>Japanese are conscious of hierarchical positions and act accordingly.</a:t>
            </a:r>
          </a:p>
          <a:p>
            <a:pPr>
              <a:lnSpc>
                <a:spcPct val="90000"/>
              </a:lnSpc>
            </a:pPr>
            <a:r>
              <a:rPr lang="en-US" sz="2600" dirty="0"/>
              <a:t>Follow more of a chain of command then one top guy making all decisions</a:t>
            </a:r>
          </a:p>
          <a:p>
            <a:pPr>
              <a:lnSpc>
                <a:spcPct val="90000"/>
              </a:lnSpc>
            </a:pPr>
            <a:r>
              <a:rPr lang="en-US" sz="2600" dirty="0"/>
              <a:t>Meritocrat system in Japan</a:t>
            </a:r>
          </a:p>
          <a:p>
            <a:pPr>
              <a:lnSpc>
                <a:spcPct val="90000"/>
              </a:lnSpc>
            </a:pPr>
            <a:r>
              <a:rPr lang="en-US" sz="2600" dirty="0"/>
              <a:t>Strong notion in educational system stating that everyone is born equal, with the same rights to work hard</a:t>
            </a:r>
          </a:p>
          <a:p>
            <a:pPr marL="0" indent="0">
              <a:lnSpc>
                <a:spcPct val="90000"/>
              </a:lnSpc>
              <a:buNone/>
            </a:pPr>
            <a:endParaRPr lang="en-US" sz="1100" dirty="0"/>
          </a:p>
          <a:p>
            <a:pPr marL="0" indent="0">
              <a:lnSpc>
                <a:spcPct val="90000"/>
              </a:lnSpc>
              <a:buNone/>
            </a:pPr>
            <a:r>
              <a:rPr lang="en-US" sz="1100" b="0" i="0" dirty="0">
                <a:effectLst/>
                <a:latin typeface="Open Sans"/>
              </a:rPr>
              <a:t>(Country Comparison - Hofstede Insights, 2021)</a:t>
            </a:r>
            <a:endParaRPr lang="en-US" sz="1100" dirty="0"/>
          </a:p>
          <a:p>
            <a:pPr>
              <a:lnSpc>
                <a:spcPct val="90000"/>
              </a:lnSpc>
            </a:pPr>
            <a:endParaRPr lang="en-US" sz="1100" dirty="0"/>
          </a:p>
          <a:p>
            <a:pPr marL="0" indent="0">
              <a:lnSpc>
                <a:spcPct val="90000"/>
              </a:lnSpc>
              <a:buNone/>
            </a:pPr>
            <a:endParaRPr lang="en-US" sz="1100" dirty="0"/>
          </a:p>
          <a:p>
            <a:pPr marL="0" indent="0">
              <a:lnSpc>
                <a:spcPct val="90000"/>
              </a:lnSpc>
              <a:buNone/>
            </a:pPr>
            <a:endParaRPr lang="en-US" sz="1100" dirty="0"/>
          </a:p>
        </p:txBody>
      </p:sp>
    </p:spTree>
    <p:extLst>
      <p:ext uri="{BB962C8B-B14F-4D97-AF65-F5344CB8AC3E}">
        <p14:creationId xmlns:p14="http://schemas.microsoft.com/office/powerpoint/2010/main" val="354899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1050879" y="609601"/>
            <a:ext cx="9810604" cy="1216024"/>
          </a:xfrm>
        </p:spPr>
        <p:txBody>
          <a:bodyPr>
            <a:normAutofit/>
          </a:bodyPr>
          <a:lstStyle/>
          <a:p>
            <a:r>
              <a:rPr lang="en-US" dirty="0"/>
              <a:t>Individualism vs collectivism</a:t>
            </a:r>
          </a:p>
        </p:txBody>
      </p:sp>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1050879" y="2296161"/>
            <a:ext cx="4788505" cy="3846012"/>
          </a:xfrm>
        </p:spPr>
        <p:txBody>
          <a:bodyPr>
            <a:normAutofit lnSpcReduction="10000"/>
          </a:bodyPr>
          <a:lstStyle/>
          <a:p>
            <a:pPr marL="0" indent="0">
              <a:lnSpc>
                <a:spcPct val="90000"/>
              </a:lnSpc>
              <a:buNone/>
            </a:pPr>
            <a:endParaRPr lang="en-US" sz="1600" dirty="0"/>
          </a:p>
          <a:p>
            <a:pPr>
              <a:lnSpc>
                <a:spcPct val="90000"/>
              </a:lnSpc>
            </a:pPr>
            <a:r>
              <a:rPr lang="en-US" sz="1800" dirty="0"/>
              <a:t>“I” or “We”</a:t>
            </a:r>
          </a:p>
          <a:p>
            <a:pPr>
              <a:lnSpc>
                <a:spcPct val="90000"/>
              </a:lnSpc>
            </a:pPr>
            <a:r>
              <a:rPr lang="en-US" sz="1800" dirty="0"/>
              <a:t>Score 46 vs Singapore 20</a:t>
            </a:r>
          </a:p>
          <a:p>
            <a:pPr>
              <a:lnSpc>
                <a:spcPct val="90000"/>
              </a:lnSpc>
            </a:pPr>
            <a:r>
              <a:rPr lang="en-US" sz="1800" dirty="0"/>
              <a:t>Japan sides individualism</a:t>
            </a:r>
          </a:p>
          <a:p>
            <a:pPr>
              <a:lnSpc>
                <a:spcPct val="90000"/>
              </a:lnSpc>
            </a:pPr>
            <a:r>
              <a:rPr lang="en-US" sz="1800" dirty="0"/>
              <a:t>There are characteristics of collectivism, like not letting other’s lose face and putting group harmony above individual opinions</a:t>
            </a:r>
          </a:p>
          <a:p>
            <a:pPr>
              <a:lnSpc>
                <a:spcPct val="90000"/>
              </a:lnSpc>
            </a:pPr>
            <a:r>
              <a:rPr lang="en-US" sz="1800" dirty="0"/>
              <a:t>Paternalistic society </a:t>
            </a:r>
          </a:p>
          <a:p>
            <a:pPr>
              <a:lnSpc>
                <a:spcPct val="90000"/>
              </a:lnSpc>
            </a:pPr>
            <a:r>
              <a:rPr lang="en-US" sz="1800" dirty="0"/>
              <a:t>Japanese can be loyal to their companies, but that is what they chose to do</a:t>
            </a:r>
          </a:p>
          <a:p>
            <a:pPr>
              <a:lnSpc>
                <a:spcPct val="90000"/>
              </a:lnSpc>
            </a:pPr>
            <a:endParaRPr lang="en-US" sz="1600" dirty="0"/>
          </a:p>
          <a:p>
            <a:pPr marL="0" indent="0">
              <a:lnSpc>
                <a:spcPct val="90000"/>
              </a:lnSpc>
              <a:buNone/>
            </a:pPr>
            <a:r>
              <a:rPr lang="en-US" sz="1600" b="0" i="0" dirty="0">
                <a:effectLst/>
                <a:latin typeface="Open Sans"/>
              </a:rPr>
              <a:t>(Country Comparison - Hofstede Insights, 2021)</a:t>
            </a:r>
            <a:endParaRPr lang="en-US" sz="1600" dirty="0"/>
          </a:p>
          <a:p>
            <a:pPr marL="0" indent="0">
              <a:lnSpc>
                <a:spcPct val="90000"/>
              </a:lnSpc>
              <a:buNone/>
            </a:pPr>
            <a:endParaRPr lang="en-US" sz="1600" dirty="0"/>
          </a:p>
          <a:p>
            <a:pPr marL="0" indent="0">
              <a:lnSpc>
                <a:spcPct val="90000"/>
              </a:lnSpc>
              <a:buNone/>
            </a:pPr>
            <a:endParaRPr lang="en-US" sz="1600" dirty="0"/>
          </a:p>
        </p:txBody>
      </p:sp>
      <p:pic>
        <p:nvPicPr>
          <p:cNvPr id="5" name="Picture 4" descr="A picture containing city&#10;&#10;Description automatically generated">
            <a:extLst>
              <a:ext uri="{FF2B5EF4-FFF2-40B4-BE49-F238E27FC236}">
                <a16:creationId xmlns:a16="http://schemas.microsoft.com/office/drawing/2014/main" id="{CA703090-56C9-4A93-A9FC-5C132750A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426" y="2554410"/>
            <a:ext cx="4788505" cy="2693534"/>
          </a:xfrm>
          <a:prstGeom prst="rect">
            <a:avLst/>
          </a:prstGeom>
        </p:spPr>
      </p:pic>
      <p:sp>
        <p:nvSpPr>
          <p:cNvPr id="14" name="Freeform: Shape 13">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4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1050879" y="609601"/>
            <a:ext cx="6967181" cy="1216024"/>
          </a:xfrm>
        </p:spPr>
        <p:txBody>
          <a:bodyPr>
            <a:normAutofit/>
          </a:bodyPr>
          <a:lstStyle/>
          <a:p>
            <a:r>
              <a:rPr lang="en-US"/>
              <a:t>Masculinity vs femininity</a:t>
            </a:r>
            <a:endParaRPr lang="en-US" dirty="0"/>
          </a:p>
        </p:txBody>
      </p:sp>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1050879" y="2147356"/>
            <a:ext cx="6967181" cy="4107021"/>
          </a:xfrm>
        </p:spPr>
        <p:txBody>
          <a:bodyPr>
            <a:normAutofit/>
          </a:bodyPr>
          <a:lstStyle/>
          <a:p>
            <a:pPr marL="0" indent="0">
              <a:lnSpc>
                <a:spcPct val="90000"/>
              </a:lnSpc>
              <a:buNone/>
            </a:pPr>
            <a:endParaRPr lang="en-US" dirty="0"/>
          </a:p>
          <a:p>
            <a:pPr>
              <a:lnSpc>
                <a:spcPct val="90000"/>
              </a:lnSpc>
            </a:pPr>
            <a:r>
              <a:rPr lang="en-US" dirty="0"/>
              <a:t>Masculine: Driven by competition, achievements and success</a:t>
            </a:r>
          </a:p>
          <a:p>
            <a:pPr>
              <a:lnSpc>
                <a:spcPct val="90000"/>
              </a:lnSpc>
            </a:pPr>
            <a:r>
              <a:rPr lang="en-US" dirty="0"/>
              <a:t>Feminine: Caring for others and quality of life </a:t>
            </a:r>
          </a:p>
          <a:p>
            <a:pPr>
              <a:lnSpc>
                <a:spcPct val="90000"/>
              </a:lnSpc>
            </a:pPr>
            <a:r>
              <a:rPr lang="en-US" dirty="0"/>
              <a:t>Score 95 vs Singapore 48</a:t>
            </a:r>
          </a:p>
          <a:p>
            <a:pPr>
              <a:lnSpc>
                <a:spcPct val="90000"/>
              </a:lnSpc>
            </a:pPr>
            <a:r>
              <a:rPr lang="en-US" dirty="0"/>
              <a:t>Japan is one of the most masculine countries in the world </a:t>
            </a:r>
          </a:p>
          <a:p>
            <a:pPr>
              <a:lnSpc>
                <a:spcPct val="90000"/>
              </a:lnSpc>
            </a:pPr>
            <a:r>
              <a:rPr lang="en-US" dirty="0"/>
              <a:t>However, they don’t display assertive and competitive individuals as you would in a general masculine society</a:t>
            </a:r>
          </a:p>
          <a:p>
            <a:pPr>
              <a:lnSpc>
                <a:spcPct val="90000"/>
              </a:lnSpc>
            </a:pPr>
            <a:r>
              <a:rPr lang="en-US" dirty="0"/>
              <a:t>Masculinity in Japan refers to its drive for excellence </a:t>
            </a:r>
          </a:p>
          <a:p>
            <a:pPr marL="0" indent="0">
              <a:lnSpc>
                <a:spcPct val="90000"/>
              </a:lnSpc>
              <a:buNone/>
            </a:pPr>
            <a:endParaRPr lang="en-US" dirty="0"/>
          </a:p>
          <a:p>
            <a:pPr marL="0" indent="0">
              <a:lnSpc>
                <a:spcPct val="90000"/>
              </a:lnSpc>
              <a:buNone/>
            </a:pPr>
            <a:r>
              <a:rPr lang="en-US" b="0" i="0" dirty="0">
                <a:effectLst/>
                <a:latin typeface="Open Sans"/>
              </a:rPr>
              <a:t>(Country Comparison - Hofstede Insights, 2021)</a:t>
            </a:r>
            <a:endParaRPr lang="en-US" dirty="0"/>
          </a:p>
          <a:p>
            <a:pPr marL="0" indent="0">
              <a:lnSpc>
                <a:spcPct val="90000"/>
              </a:lnSpc>
              <a:buNone/>
            </a:pPr>
            <a:endParaRPr lang="en-US" dirty="0"/>
          </a:p>
          <a:p>
            <a:pPr marL="0" indent="0">
              <a:lnSpc>
                <a:spcPct val="90000"/>
              </a:lnSpc>
              <a:buNone/>
            </a:pPr>
            <a:endParaRPr lang="en-US" dirty="0"/>
          </a:p>
        </p:txBody>
      </p:sp>
      <p:pic>
        <p:nvPicPr>
          <p:cNvPr id="5" name="Picture 4" descr="A picture containing text&#10;&#10;Description automatically generated">
            <a:extLst>
              <a:ext uri="{FF2B5EF4-FFF2-40B4-BE49-F238E27FC236}">
                <a16:creationId xmlns:a16="http://schemas.microsoft.com/office/drawing/2014/main" id="{E7A7E189-CC63-44F2-86F8-597E6944FF70}"/>
              </a:ext>
            </a:extLst>
          </p:cNvPr>
          <p:cNvPicPr>
            <a:picLocks noChangeAspect="1"/>
          </p:cNvPicPr>
          <p:nvPr/>
        </p:nvPicPr>
        <p:blipFill rotWithShape="1">
          <a:blip r:embed="rId2">
            <a:extLst>
              <a:ext uri="{28A0092B-C50C-407E-A947-70E740481C1C}">
                <a14:useLocalDpi xmlns:a14="http://schemas.microsoft.com/office/drawing/2010/main" val="0"/>
              </a:ext>
            </a:extLst>
          </a:blip>
          <a:srcRect l="30190" r="31362" b="1"/>
          <a:stretch/>
        </p:blipFill>
        <p:spPr>
          <a:xfrm>
            <a:off x="7968222" y="2"/>
            <a:ext cx="4223778" cy="686595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Tree>
    <p:extLst>
      <p:ext uri="{BB962C8B-B14F-4D97-AF65-F5344CB8AC3E}">
        <p14:creationId xmlns:p14="http://schemas.microsoft.com/office/powerpoint/2010/main" val="184545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7">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BCFD7-F6E5-4CE5-949D-2B78BC5BA341}"/>
              </a:ext>
            </a:extLst>
          </p:cNvPr>
          <p:cNvSpPr>
            <a:spLocks noGrp="1"/>
          </p:cNvSpPr>
          <p:nvPr>
            <p:ph type="title"/>
          </p:nvPr>
        </p:nvSpPr>
        <p:spPr>
          <a:xfrm>
            <a:off x="5177859" y="609601"/>
            <a:ext cx="5683623" cy="1216024"/>
          </a:xfrm>
        </p:spPr>
        <p:txBody>
          <a:bodyPr>
            <a:normAutofit/>
          </a:bodyPr>
          <a:lstStyle/>
          <a:p>
            <a:r>
              <a:rPr lang="en-US"/>
              <a:t>Uncertainty avoidance</a:t>
            </a:r>
            <a:endParaRPr lang="en-US" dirty="0"/>
          </a:p>
        </p:txBody>
      </p:sp>
      <p:pic>
        <p:nvPicPr>
          <p:cNvPr id="5" name="Picture 4" descr="Text, background pattern&#10;&#10;Description automatically generated">
            <a:extLst>
              <a:ext uri="{FF2B5EF4-FFF2-40B4-BE49-F238E27FC236}">
                <a16:creationId xmlns:a16="http://schemas.microsoft.com/office/drawing/2014/main" id="{5EACDEA0-EF81-4B3E-971F-DD16C1509F3A}"/>
              </a:ext>
            </a:extLst>
          </p:cNvPr>
          <p:cNvPicPr>
            <a:picLocks noChangeAspect="1"/>
          </p:cNvPicPr>
          <p:nvPr/>
        </p:nvPicPr>
        <p:blipFill rotWithShape="1">
          <a:blip r:embed="rId2">
            <a:extLst>
              <a:ext uri="{28A0092B-C50C-407E-A947-70E740481C1C}">
                <a14:useLocalDpi xmlns:a14="http://schemas.microsoft.com/office/drawing/2010/main" val="0"/>
              </a:ext>
            </a:extLst>
          </a:blip>
          <a:srcRect l="8061" r="8358"/>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603F148C-77D2-4939-8AA2-607D55977FAE}"/>
              </a:ext>
            </a:extLst>
          </p:cNvPr>
          <p:cNvSpPr>
            <a:spLocks noGrp="1"/>
          </p:cNvSpPr>
          <p:nvPr>
            <p:ph idx="1"/>
          </p:nvPr>
        </p:nvSpPr>
        <p:spPr>
          <a:xfrm>
            <a:off x="5177859" y="2147356"/>
            <a:ext cx="5683624" cy="4107021"/>
          </a:xfrm>
        </p:spPr>
        <p:txBody>
          <a:bodyPr>
            <a:normAutofit fontScale="92500" lnSpcReduction="20000"/>
          </a:bodyPr>
          <a:lstStyle/>
          <a:p>
            <a:pPr marL="0" indent="0">
              <a:lnSpc>
                <a:spcPct val="90000"/>
              </a:lnSpc>
              <a:buNone/>
            </a:pPr>
            <a:endParaRPr lang="en-US" sz="1600" dirty="0"/>
          </a:p>
          <a:p>
            <a:pPr>
              <a:lnSpc>
                <a:spcPct val="90000"/>
              </a:lnSpc>
            </a:pPr>
            <a:r>
              <a:rPr lang="en-US" sz="2200" dirty="0"/>
              <a:t>Score 92 vs Singapore 8</a:t>
            </a:r>
          </a:p>
          <a:p>
            <a:pPr>
              <a:lnSpc>
                <a:spcPct val="90000"/>
              </a:lnSpc>
            </a:pPr>
            <a:r>
              <a:rPr lang="en-US" sz="2200" dirty="0"/>
              <a:t>One of the highest uncertainty avoidance score in the world</a:t>
            </a:r>
          </a:p>
          <a:p>
            <a:pPr>
              <a:lnSpc>
                <a:spcPct val="90000"/>
              </a:lnSpc>
            </a:pPr>
            <a:r>
              <a:rPr lang="en-US" sz="2200" dirty="0"/>
              <a:t>Unlikely to do things without precedence</a:t>
            </a:r>
          </a:p>
          <a:p>
            <a:pPr>
              <a:lnSpc>
                <a:spcPct val="90000"/>
              </a:lnSpc>
            </a:pPr>
            <a:r>
              <a:rPr lang="en-US" sz="2200" dirty="0"/>
              <a:t>Highly ritualized</a:t>
            </a:r>
          </a:p>
          <a:p>
            <a:pPr>
              <a:lnSpc>
                <a:spcPct val="90000"/>
              </a:lnSpc>
            </a:pPr>
            <a:r>
              <a:rPr lang="en-US" sz="2200" dirty="0"/>
              <a:t>In corporate, risk factors must be fully examined before coming to a decision</a:t>
            </a:r>
          </a:p>
          <a:p>
            <a:pPr>
              <a:lnSpc>
                <a:spcPct val="90000"/>
              </a:lnSpc>
            </a:pPr>
            <a:r>
              <a:rPr lang="en-US" sz="2200" dirty="0"/>
              <a:t>Requires detailed facts</a:t>
            </a:r>
          </a:p>
          <a:p>
            <a:pPr>
              <a:lnSpc>
                <a:spcPct val="90000"/>
              </a:lnSpc>
            </a:pPr>
            <a:r>
              <a:rPr lang="en-US" sz="2200" dirty="0"/>
              <a:t>Doesn’t like dealing with ambiguity</a:t>
            </a:r>
          </a:p>
          <a:p>
            <a:pPr marL="0" indent="0">
              <a:lnSpc>
                <a:spcPct val="90000"/>
              </a:lnSpc>
              <a:buNone/>
            </a:pPr>
            <a:endParaRPr lang="en-US" sz="1600" dirty="0"/>
          </a:p>
          <a:p>
            <a:pPr marL="0" indent="0">
              <a:lnSpc>
                <a:spcPct val="90000"/>
              </a:lnSpc>
              <a:buNone/>
            </a:pPr>
            <a:endParaRPr lang="en-US" sz="1600" dirty="0"/>
          </a:p>
          <a:p>
            <a:pPr marL="0" indent="0">
              <a:lnSpc>
                <a:spcPct val="90000"/>
              </a:lnSpc>
              <a:buNone/>
            </a:pPr>
            <a:r>
              <a:rPr lang="en-US" sz="1600" b="0" i="0" dirty="0">
                <a:effectLst/>
                <a:latin typeface="Open Sans"/>
              </a:rPr>
              <a:t>(Country Comparison - Hofstede Insights, 2021)</a:t>
            </a:r>
            <a:endParaRPr lang="en-US" sz="1600" dirty="0"/>
          </a:p>
          <a:p>
            <a:pPr marL="0" indent="0">
              <a:lnSpc>
                <a:spcPct val="90000"/>
              </a:lnSpc>
              <a:buNone/>
            </a:pPr>
            <a:endParaRPr lang="en-US" sz="1600" dirty="0"/>
          </a:p>
          <a:p>
            <a:pPr marL="0" indent="0">
              <a:lnSpc>
                <a:spcPct val="90000"/>
              </a:lnSpc>
              <a:buNone/>
            </a:pPr>
            <a:endParaRPr lang="en-US" sz="1600" dirty="0"/>
          </a:p>
        </p:txBody>
      </p:sp>
    </p:spTree>
    <p:extLst>
      <p:ext uri="{BB962C8B-B14F-4D97-AF65-F5344CB8AC3E}">
        <p14:creationId xmlns:p14="http://schemas.microsoft.com/office/powerpoint/2010/main" val="1530772090"/>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26</TotalTime>
  <Words>1136</Words>
  <Application>Microsoft Office PowerPoint</Application>
  <PresentationFormat>Widescreen</PresentationFormat>
  <Paragraphs>150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Bembo</vt:lpstr>
      <vt:lpstr>Open Sans</vt:lpstr>
      <vt:lpstr>ArchiveVTI</vt:lpstr>
      <vt:lpstr>MGNT 102 Assignment 2 </vt:lpstr>
      <vt:lpstr>PowerPoint Presentation</vt:lpstr>
      <vt:lpstr>Quick intro on japan</vt:lpstr>
      <vt:lpstr>Japan general mannerisms</vt:lpstr>
      <vt:lpstr>Hofstede’s model</vt:lpstr>
      <vt:lpstr>Power Distance</vt:lpstr>
      <vt:lpstr>Individualism vs collectivism</vt:lpstr>
      <vt:lpstr>Masculinity vs femininity</vt:lpstr>
      <vt:lpstr>Uncertainty avoidance</vt:lpstr>
      <vt:lpstr>Short term vs long term</vt:lpstr>
      <vt:lpstr>Indulgence vs restraint</vt:lpstr>
      <vt:lpstr>Negotiation styles</vt:lpstr>
      <vt:lpstr>Avoidance</vt:lpstr>
      <vt:lpstr>Competing</vt:lpstr>
      <vt:lpstr>compromising</vt:lpstr>
      <vt:lpstr>AccoMmodating</vt:lpstr>
      <vt:lpstr>Collaborating</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MGNT 102 Assignment 2</dc:title>
  <dc:creator>Queng Enh Vuz</dc:creator>
  <cp:lastModifiedBy>Sulabh Mehta</cp:lastModifiedBy>
  <cp:revision>5</cp:revision>
  <dcterms:created xsi:type="dcterms:W3CDTF">2021-02-15T02:44:11Z</dcterms:created>
  <dcterms:modified xsi:type="dcterms:W3CDTF">2021-02-17T07:53:52Z</dcterms:modified>
</cp:coreProperties>
</file>